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8"/>
  </p:notesMasterIdLst>
  <p:sldIdLst>
    <p:sldId id="270" r:id="rId3"/>
    <p:sldId id="299" r:id="rId4"/>
    <p:sldId id="313" r:id="rId5"/>
    <p:sldId id="297" r:id="rId6"/>
    <p:sldId id="298" r:id="rId7"/>
    <p:sldId id="289" r:id="rId8"/>
    <p:sldId id="292" r:id="rId9"/>
    <p:sldId id="301" r:id="rId10"/>
    <p:sldId id="293" r:id="rId11"/>
    <p:sldId id="316" r:id="rId12"/>
    <p:sldId id="318" r:id="rId13"/>
    <p:sldId id="306" r:id="rId14"/>
    <p:sldId id="319" r:id="rId15"/>
    <p:sldId id="317" r:id="rId16"/>
    <p:sldId id="321" r:id="rId1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C47673-DB0B-45AC-8085-C9805C25CA46}">
          <p14:sldIdLst>
            <p14:sldId id="270"/>
            <p14:sldId id="299"/>
            <p14:sldId id="313"/>
            <p14:sldId id="297"/>
            <p14:sldId id="298"/>
          </p14:sldIdLst>
        </p14:section>
        <p14:section name="Untitled Section" id="{B1F07E3E-3187-42ED-A891-BCBF2EA71B38}">
          <p14:sldIdLst>
            <p14:sldId id="289"/>
            <p14:sldId id="292"/>
            <p14:sldId id="301"/>
            <p14:sldId id="293"/>
            <p14:sldId id="316"/>
            <p14:sldId id="318"/>
            <p14:sldId id="306"/>
            <p14:sldId id="319"/>
            <p14:sldId id="317"/>
            <p14:sldId id="321"/>
          </p14:sldIdLst>
        </p14:section>
        <p14:section name="Untitled Section" id="{90E832A7-6D29-459E-BD6D-3366F08759B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1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Number of </a:t>
            </a:r>
            <a:r>
              <a:rPr lang="en-US" dirty="0" smtClean="0"/>
              <a:t>AQPs = 34 ; Registered qualifications = 76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AQPs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28</c:v>
                </c:pt>
                <c:pt idx="3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9354136"/>
        <c:axId val="279354528"/>
      </c:barChart>
      <c:catAx>
        <c:axId val="279354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9354528"/>
        <c:crosses val="autoZero"/>
        <c:auto val="1"/>
        <c:lblAlgn val="ctr"/>
        <c:lblOffset val="100"/>
        <c:noMultiLvlLbl val="0"/>
      </c:catAx>
      <c:valAx>
        <c:axId val="279354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9354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AE6B0-B901-4EFF-86EC-E6E75239FFE3}" type="datetimeFigureOut">
              <a:rPr lang="en-ZA" smtClean="0"/>
              <a:t>2016-06-22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509D2-C7F0-4EEE-9E81-49A76174EA4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2855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509D2-C7F0-4EEE-9E81-49A76174EA4C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66378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509D2-C7F0-4EEE-9E81-49A76174EA4C}" type="slidenum">
              <a:rPr lang="en-ZA" smtClean="0">
                <a:solidFill>
                  <a:prstClr val="black"/>
                </a:solidFill>
              </a:rPr>
              <a:pPr/>
              <a:t>4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244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05/06/2014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Qualifications, Part Qualifications and Specialisations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2875B-28AE-4D80-B904-206F8B180C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45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05/06/2014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Qualifications, Part Qualifications and Specialisations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4401F-4443-4D1A-9459-7144399734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33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05/06/2014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Qualifications, Part Qualifications and Specialisations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D0BB4-C14B-405D-A7CA-3163E6D8FB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19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05/06/2014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Qualifications, Part Qualifications and Specialisations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7AFD1-D668-4F1A-AE6E-6FE46343E1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83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3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96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46300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05/06/2014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Qualifications, Part Qualifications and Specialisations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7B25-C3FD-46C8-A791-0A7DA0EFA9AC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890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05/06/2014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Qualifications, Part Qualifications and Specialisations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7B25-C3FD-46C8-A791-0A7DA0EFA9AC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819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05/06/2014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Qualifications, Part Qualifications and Specialisations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7B25-C3FD-46C8-A791-0A7DA0EFA9AC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927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05/06/2014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Qualifications, Part Qualifications and Specialisations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7B25-C3FD-46C8-A791-0A7DA0EFA9AC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917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05/06/2014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Qualifications, Part Qualifications and Specialisations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7B25-C3FD-46C8-A791-0A7DA0EFA9AC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655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05/06/2014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Qualifications, Part Qualifications and Specialisations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7B25-C3FD-46C8-A791-0A7DA0EFA9AC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67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05/06/2014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Qualifications, Part Qualifications and Specialisations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9177E-ED78-4BF5-8F9F-5FCF458F2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776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05/06/2014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Qualifications, Part Qualifications and Specialisations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7B25-C3FD-46C8-A791-0A7DA0EFA9AC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6889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05/06/2014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Qualifications, Part Qualifications and Specialisations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7B25-C3FD-46C8-A791-0A7DA0EFA9AC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852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05/06/2014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Qualifications, Part Qualifications and Specialisations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7B25-C3FD-46C8-A791-0A7DA0EFA9AC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5506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05/06/2014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Qualifications, Part Qualifications and Specialisations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7B25-C3FD-46C8-A791-0A7DA0EFA9AC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007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05/06/2014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Qualifications, Part Qualifications and Specialisations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7B25-C3FD-46C8-A791-0A7DA0EFA9AC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00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05/06/2014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Qualifications, Part Qualifications and Specialisations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8C14C-0B34-4C67-9575-6A90C4B9C4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98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05/06/2014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Qualifications, Part Qualifications and Specialisations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EA233-3090-453E-AAA8-346E41F1F7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57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05/06/2014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Qualifications, Part Qualifications and Specialisations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1A8DC-9593-405D-ADCD-160E91A27E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5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05/06/2014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Qualifications, Part Qualifications and Specialisations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E2683-88DE-4A25-A59E-6BE043EA6A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36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05/06/2014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Qualifications, Part Qualifications and Specialisations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91F60-F6CA-42F4-A293-E404E572C8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93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05/06/2014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Qualifications, Part Qualifications and Specialisations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6B60-3724-4DF6-BD5E-6C98D04B89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2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05/06/2014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Qualifications, Part Qualifications and Specialisations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F04C9-1B5D-4900-A85E-200907D219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69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  <a:cs typeface="Arial" charset="0"/>
              </a:rPr>
              <a:t>05/06/2014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cs typeface="Arial" charset="0"/>
              </a:rPr>
              <a:t>Qualifications, Part Qualifications and Specialisations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4AADA3-ED1C-4E4A-BD9D-81C9C27BC2C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46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05/06/2014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Qualifications, Part Qualifications and Specialisations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17B25-C3FD-46C8-A791-0A7DA0EFA9AC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85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za/url?sa=i&amp;rct=j&amp;q=&amp;esrc=s&amp;frm=1&amp;source=images&amp;cd=&amp;cad=rja&amp;uact=8&amp;ved=0CAcQjRxqFQoTCNz-jrq_o8cCFYxYFAodJucIew&amp;url=http://www.successperformancesolutions.com/employment-tests/management-and-leadership-tests/&amp;ei=YTXLVZzKEYyxUabOo9gH&amp;psig=AFQjCNE2c3jcc0klGEBgrqL-fTXXfpcFsA&amp;ust=143946722123966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576" y="2115402"/>
            <a:ext cx="11741624" cy="3655919"/>
          </a:xfrm>
        </p:spPr>
        <p:txBody>
          <a:bodyPr/>
          <a:lstStyle/>
          <a:p>
            <a:pPr marL="0" indent="0" algn="ctr">
              <a:buNone/>
            </a:pPr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Occupational Quality Assurance Unit</a:t>
            </a:r>
          </a:p>
          <a:p>
            <a:pPr marL="0" indent="0" algn="ctr">
              <a:buNone/>
            </a:pPr>
            <a:endParaRPr lang="en-ZA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 June 2016</a:t>
            </a:r>
            <a:endParaRPr lang="en-ZA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ZA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Lynette Nkomo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9177E-ED78-4BF5-8F9F-5FCF458F205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FP&amp;M SETA  </a:t>
            </a:r>
          </a:p>
        </p:txBody>
      </p:sp>
    </p:spTree>
    <p:extLst>
      <p:ext uri="{BB962C8B-B14F-4D97-AF65-F5344CB8AC3E}">
        <p14:creationId xmlns:p14="http://schemas.microsoft.com/office/powerpoint/2010/main" val="172664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070" y="274638"/>
            <a:ext cx="6362330" cy="1143000"/>
          </a:xfrm>
        </p:spPr>
        <p:txBody>
          <a:bodyPr/>
          <a:lstStyle/>
          <a:p>
            <a:r>
              <a:rPr lang="en-ZA" sz="3200" b="1" dirty="0">
                <a:solidFill>
                  <a:srgbClr val="00B0F0"/>
                </a:solidFill>
              </a:rPr>
              <a:t>The </a:t>
            </a:r>
            <a:r>
              <a:rPr lang="en-ZA" sz="3200" b="1" dirty="0" smtClean="0">
                <a:solidFill>
                  <a:srgbClr val="00B0F0"/>
                </a:solidFill>
              </a:rPr>
              <a:t>AQP’s </a:t>
            </a:r>
            <a:r>
              <a:rPr lang="en-ZA" sz="3200" b="1" dirty="0">
                <a:solidFill>
                  <a:srgbClr val="00B0F0"/>
                </a:solidFill>
              </a:rPr>
              <a:t>involvement </a:t>
            </a:r>
            <a:endParaRPr lang="en-ZA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/>
              <a:t>Each AQP is responsible for the development, organisation and implementation of the final EISA. </a:t>
            </a:r>
          </a:p>
          <a:p>
            <a:r>
              <a:rPr lang="en-ZA" sz="2400" dirty="0"/>
              <a:t>The AQP has certain roles and responsibilities with regards to the implementation of the final assessment (EISA</a:t>
            </a:r>
            <a:r>
              <a:rPr lang="en-ZA" sz="2400" dirty="0" smtClean="0"/>
              <a:t>).</a:t>
            </a:r>
            <a:endParaRPr lang="en-ZA" sz="2400" dirty="0"/>
          </a:p>
          <a:p>
            <a:r>
              <a:rPr lang="en-ZA" sz="2400" dirty="0"/>
              <a:t>An AQP </a:t>
            </a:r>
            <a:r>
              <a:rPr lang="en-ZA" sz="2400" dirty="0" smtClean="0"/>
              <a:t>is </a:t>
            </a:r>
            <a:r>
              <a:rPr lang="en-ZA" sz="2400" dirty="0"/>
              <a:t>encouraged to </a:t>
            </a:r>
            <a:r>
              <a:rPr lang="en-ZA" sz="2400" dirty="0" smtClean="0"/>
              <a:t>seek </a:t>
            </a:r>
            <a:r>
              <a:rPr lang="en-ZA" sz="2400" dirty="0"/>
              <a:t>the technical and subject expertise from the relevant parties/ bodies in industry to ensure that the standards of the final EISA will be met in order to qualify </a:t>
            </a:r>
            <a:r>
              <a:rPr lang="en-ZA" sz="2400" i="1" dirty="0"/>
              <a:t>competent learners.</a:t>
            </a:r>
          </a:p>
          <a:p>
            <a:r>
              <a:rPr lang="en-ZA" sz="2400" dirty="0"/>
              <a:t>To this end, for the implementation of the qualification, the </a:t>
            </a:r>
            <a:r>
              <a:rPr lang="en-ZA" sz="2400" dirty="0" smtClean="0"/>
              <a:t>AQP </a:t>
            </a:r>
            <a:r>
              <a:rPr lang="en-ZA" sz="2400" dirty="0"/>
              <a:t>will ‘project plan’ all activities that will contribute to </a:t>
            </a:r>
            <a:r>
              <a:rPr lang="en-ZA" sz="2400" dirty="0" smtClean="0"/>
              <a:t>the </a:t>
            </a:r>
            <a:r>
              <a:rPr lang="en-ZA" sz="2400" dirty="0"/>
              <a:t>success of the EISA, for </a:t>
            </a:r>
            <a:r>
              <a:rPr lang="en-ZA" sz="2400" dirty="0" smtClean="0"/>
              <a:t>e.g. when to release exemplars; notices on forthcoming assessments </a:t>
            </a:r>
            <a:r>
              <a:rPr lang="en-ZA" sz="2400" dirty="0" err="1" smtClean="0"/>
              <a:t>etc</a:t>
            </a:r>
            <a:endParaRPr lang="en-ZA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FP&amp;M SETA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9177E-ED78-4BF5-8F9F-5FCF458F205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200" b="1" dirty="0" smtClean="0"/>
              <a:t>                                               </a:t>
            </a:r>
            <a:r>
              <a:rPr lang="en-ZA" sz="3200" b="1" dirty="0" smtClean="0">
                <a:solidFill>
                  <a:srgbClr val="00B0F0"/>
                </a:solidFill>
              </a:rPr>
              <a:t>So </a:t>
            </a:r>
            <a:r>
              <a:rPr lang="en-ZA" sz="3200" b="1" dirty="0">
                <a:solidFill>
                  <a:srgbClr val="00B0F0"/>
                </a:solidFill>
              </a:rPr>
              <a:t>– 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/>
              <a:t>Learners completing the QCTO  occupational qualifications will be sitting for a </a:t>
            </a:r>
            <a:r>
              <a:rPr lang="en-ZA" sz="2400" i="1" dirty="0"/>
              <a:t>national, external, standardised final assessment </a:t>
            </a:r>
            <a:r>
              <a:rPr lang="en-ZA" sz="2400" dirty="0"/>
              <a:t>in which competency has to be proven, in order to receive the QCTO certificate.</a:t>
            </a:r>
          </a:p>
          <a:p>
            <a:r>
              <a:rPr lang="en-ZA" sz="2400" dirty="0"/>
              <a:t>The curriculum document provides assessment criteria for the 3 components (Knowledge / Theory / Workplace) which form part of the formative assessment process, conducted by the SDP</a:t>
            </a:r>
          </a:p>
          <a:p>
            <a:r>
              <a:rPr lang="en-ZA" sz="2400" dirty="0"/>
              <a:t>The final EISA is done in an integrated manner on the exit level outcomes of the qualification, and focuses on required competencies for the </a:t>
            </a:r>
            <a:r>
              <a:rPr lang="en-ZA" sz="2400" i="1" dirty="0"/>
              <a:t>job</a:t>
            </a:r>
          </a:p>
          <a:p>
            <a:r>
              <a:rPr lang="en-ZA" sz="2400" dirty="0"/>
              <a:t>AQPs prescribe the minimum requirements for the </a:t>
            </a:r>
            <a:r>
              <a:rPr lang="en-ZA" sz="2400" i="1" dirty="0" smtClean="0"/>
              <a:t>assessment </a:t>
            </a:r>
            <a:r>
              <a:rPr lang="en-ZA" sz="2400" i="1" dirty="0"/>
              <a:t>specialists </a:t>
            </a:r>
            <a:r>
              <a:rPr lang="en-ZA" sz="2400" dirty="0"/>
              <a:t>to be used for the final EISA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FP&amp;M SETA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9177E-ED78-4BF5-8F9F-5FCF458F205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36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002" y="274638"/>
            <a:ext cx="6585397" cy="1143000"/>
          </a:xfrm>
        </p:spPr>
        <p:txBody>
          <a:bodyPr/>
          <a:lstStyle/>
          <a:p>
            <a:r>
              <a:rPr lang="en-ZA" sz="3200" b="1" dirty="0" smtClean="0">
                <a:solidFill>
                  <a:srgbClr val="00B0F0"/>
                </a:solidFill>
              </a:rPr>
              <a:t>Policies</a:t>
            </a:r>
            <a:endParaRPr lang="en-ZA" sz="32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Policy for Qualifications and Part Qualifications on the OQSF approved by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Council 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Policy on Accreditation of Assessment Centres</a:t>
            </a:r>
            <a:endParaRPr lang="en-ZA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Policy on Recognition  of Prior Learning (RPL) </a:t>
            </a:r>
          </a:p>
          <a:p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Criteria and Guidelines for Assessment Quality Partners</a:t>
            </a:r>
          </a:p>
          <a:p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Resulting Policy (under development)</a:t>
            </a:r>
          </a:p>
          <a:p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 and Evaluation Policy</a:t>
            </a:r>
          </a:p>
          <a:p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FP&amp;M SETA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9177E-ED78-4BF5-8F9F-5FCF458F205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65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                             </a:t>
            </a:r>
            <a:r>
              <a:rPr lang="en-ZA" b="1" dirty="0" smtClean="0">
                <a:solidFill>
                  <a:srgbClr val="00B0F0"/>
                </a:solidFill>
              </a:rPr>
              <a:t>Approved AQPs</a:t>
            </a:r>
            <a:endParaRPr lang="en-ZA" b="1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FP&amp;M SETA  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9177E-ED78-4BF5-8F9F-5FCF458F205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911152"/>
              </p:ext>
            </p:extLst>
          </p:nvPr>
        </p:nvGraphicFramePr>
        <p:xfrm>
          <a:off x="609600" y="1564689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103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200" b="1" dirty="0" smtClean="0"/>
              <a:t>                                                </a:t>
            </a:r>
            <a:r>
              <a:rPr lang="en-ZA" sz="3200" b="1" dirty="0" smtClean="0">
                <a:solidFill>
                  <a:srgbClr val="00B0F0"/>
                </a:solidFill>
              </a:rPr>
              <a:t>Action!</a:t>
            </a:r>
            <a:endParaRPr lang="en-ZA" sz="32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ZA" sz="4400" b="1" dirty="0" smtClean="0"/>
          </a:p>
          <a:p>
            <a:pPr marL="0" indent="0" algn="ctr">
              <a:buNone/>
            </a:pPr>
            <a:r>
              <a:rPr lang="en-ZA" sz="4400" b="1" dirty="0" smtClean="0"/>
              <a:t>By </a:t>
            </a:r>
            <a:r>
              <a:rPr lang="en-ZA" sz="4400" b="1" dirty="0"/>
              <a:t>working together, we can all </a:t>
            </a:r>
            <a:endParaRPr lang="en-ZA" sz="4400" b="1" dirty="0" smtClean="0"/>
          </a:p>
          <a:p>
            <a:pPr marL="0" indent="0" algn="ctr">
              <a:buNone/>
            </a:pPr>
            <a:endParaRPr lang="en-ZA" sz="4400" b="1" dirty="0" smtClean="0"/>
          </a:p>
          <a:p>
            <a:pPr marL="0" indent="0" algn="ctr">
              <a:buNone/>
            </a:pPr>
            <a:endParaRPr lang="en-ZA" sz="4400" b="1" dirty="0" smtClean="0"/>
          </a:p>
          <a:p>
            <a:pPr marL="0" indent="0" algn="ctr">
              <a:buNone/>
            </a:pPr>
            <a:r>
              <a:rPr lang="en-ZA" sz="4400" b="1" dirty="0" smtClean="0"/>
              <a:t>contribute </a:t>
            </a:r>
            <a:r>
              <a:rPr lang="en-ZA" sz="4400" b="1" dirty="0"/>
              <a:t>to nation </a:t>
            </a:r>
            <a:r>
              <a:rPr lang="en-ZA" sz="4400" b="1" dirty="0" smtClean="0"/>
              <a:t>building!</a:t>
            </a:r>
            <a:endParaRPr lang="en-ZA" sz="4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FP&amp;M SETA  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9177E-ED78-4BF5-8F9F-5FCF458F205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051395" y="3426781"/>
            <a:ext cx="1044606" cy="1233996"/>
            <a:chOff x="6505575" y="1906588"/>
            <a:chExt cx="201613" cy="285750"/>
          </a:xfrm>
          <a:solidFill>
            <a:srgbClr val="00B050"/>
          </a:solidFill>
          <a:effectLst>
            <a:outerShdw blurRad="25400" dist="38100" dir="2400000" algn="ctr" rotWithShape="0">
              <a:srgbClr val="000000">
                <a:alpha val="10000"/>
              </a:srgbClr>
            </a:outerShdw>
          </a:effectLst>
        </p:grpSpPr>
        <p:sp>
          <p:nvSpPr>
            <p:cNvPr id="8" name="Freeform 3098"/>
            <p:cNvSpPr>
              <a:spLocks/>
            </p:cNvSpPr>
            <p:nvPr/>
          </p:nvSpPr>
          <p:spPr bwMode="auto">
            <a:xfrm>
              <a:off x="6554788" y="2105025"/>
              <a:ext cx="104775" cy="87313"/>
            </a:xfrm>
            <a:custGeom>
              <a:avLst/>
              <a:gdLst>
                <a:gd name="T0" fmla="*/ 210 w 264"/>
                <a:gd name="T1" fmla="*/ 0 h 219"/>
                <a:gd name="T2" fmla="*/ 202 w 264"/>
                <a:gd name="T3" fmla="*/ 9 h 219"/>
                <a:gd name="T4" fmla="*/ 194 w 264"/>
                <a:gd name="T5" fmla="*/ 16 h 219"/>
                <a:gd name="T6" fmla="*/ 184 w 264"/>
                <a:gd name="T7" fmla="*/ 22 h 219"/>
                <a:gd name="T8" fmla="*/ 174 w 264"/>
                <a:gd name="T9" fmla="*/ 28 h 219"/>
                <a:gd name="T10" fmla="*/ 164 w 264"/>
                <a:gd name="T11" fmla="*/ 33 h 219"/>
                <a:gd name="T12" fmla="*/ 153 w 264"/>
                <a:gd name="T13" fmla="*/ 35 h 219"/>
                <a:gd name="T14" fmla="*/ 141 w 264"/>
                <a:gd name="T15" fmla="*/ 37 h 219"/>
                <a:gd name="T16" fmla="*/ 129 w 264"/>
                <a:gd name="T17" fmla="*/ 37 h 219"/>
                <a:gd name="T18" fmla="*/ 119 w 264"/>
                <a:gd name="T19" fmla="*/ 37 h 219"/>
                <a:gd name="T20" fmla="*/ 107 w 264"/>
                <a:gd name="T21" fmla="*/ 35 h 219"/>
                <a:gd name="T22" fmla="*/ 96 w 264"/>
                <a:gd name="T23" fmla="*/ 33 h 219"/>
                <a:gd name="T24" fmla="*/ 85 w 264"/>
                <a:gd name="T25" fmla="*/ 28 h 219"/>
                <a:gd name="T26" fmla="*/ 75 w 264"/>
                <a:gd name="T27" fmla="*/ 22 h 219"/>
                <a:gd name="T28" fmla="*/ 66 w 264"/>
                <a:gd name="T29" fmla="*/ 16 h 219"/>
                <a:gd name="T30" fmla="*/ 57 w 264"/>
                <a:gd name="T31" fmla="*/ 9 h 219"/>
                <a:gd name="T32" fmla="*/ 50 w 264"/>
                <a:gd name="T33" fmla="*/ 0 h 219"/>
                <a:gd name="T34" fmla="*/ 36 w 264"/>
                <a:gd name="T35" fmla="*/ 3 h 219"/>
                <a:gd name="T36" fmla="*/ 25 w 264"/>
                <a:gd name="T37" fmla="*/ 3 h 219"/>
                <a:gd name="T38" fmla="*/ 13 w 264"/>
                <a:gd name="T39" fmla="*/ 3 h 219"/>
                <a:gd name="T40" fmla="*/ 0 w 264"/>
                <a:gd name="T41" fmla="*/ 0 h 219"/>
                <a:gd name="T42" fmla="*/ 0 w 264"/>
                <a:gd name="T43" fmla="*/ 207 h 219"/>
                <a:gd name="T44" fmla="*/ 1 w 264"/>
                <a:gd name="T45" fmla="*/ 211 h 219"/>
                <a:gd name="T46" fmla="*/ 2 w 264"/>
                <a:gd name="T47" fmla="*/ 213 h 219"/>
                <a:gd name="T48" fmla="*/ 4 w 264"/>
                <a:gd name="T49" fmla="*/ 217 h 219"/>
                <a:gd name="T50" fmla="*/ 8 w 264"/>
                <a:gd name="T51" fmla="*/ 218 h 219"/>
                <a:gd name="T52" fmla="*/ 10 w 264"/>
                <a:gd name="T53" fmla="*/ 219 h 219"/>
                <a:gd name="T54" fmla="*/ 14 w 264"/>
                <a:gd name="T55" fmla="*/ 219 h 219"/>
                <a:gd name="T56" fmla="*/ 17 w 264"/>
                <a:gd name="T57" fmla="*/ 218 h 219"/>
                <a:gd name="T58" fmla="*/ 20 w 264"/>
                <a:gd name="T59" fmla="*/ 216 h 219"/>
                <a:gd name="T60" fmla="*/ 132 w 264"/>
                <a:gd name="T61" fmla="*/ 104 h 219"/>
                <a:gd name="T62" fmla="*/ 243 w 264"/>
                <a:gd name="T63" fmla="*/ 216 h 219"/>
                <a:gd name="T64" fmla="*/ 247 w 264"/>
                <a:gd name="T65" fmla="*/ 218 h 219"/>
                <a:gd name="T66" fmla="*/ 252 w 264"/>
                <a:gd name="T67" fmla="*/ 219 h 219"/>
                <a:gd name="T68" fmla="*/ 254 w 264"/>
                <a:gd name="T69" fmla="*/ 219 h 219"/>
                <a:gd name="T70" fmla="*/ 257 w 264"/>
                <a:gd name="T71" fmla="*/ 218 h 219"/>
                <a:gd name="T72" fmla="*/ 259 w 264"/>
                <a:gd name="T73" fmla="*/ 217 h 219"/>
                <a:gd name="T74" fmla="*/ 261 w 264"/>
                <a:gd name="T75" fmla="*/ 213 h 219"/>
                <a:gd name="T76" fmla="*/ 263 w 264"/>
                <a:gd name="T77" fmla="*/ 211 h 219"/>
                <a:gd name="T78" fmla="*/ 264 w 264"/>
                <a:gd name="T79" fmla="*/ 207 h 219"/>
                <a:gd name="T80" fmla="*/ 264 w 264"/>
                <a:gd name="T81" fmla="*/ 0 h 219"/>
                <a:gd name="T82" fmla="*/ 251 w 264"/>
                <a:gd name="T83" fmla="*/ 3 h 219"/>
                <a:gd name="T84" fmla="*/ 236 w 264"/>
                <a:gd name="T85" fmla="*/ 4 h 219"/>
                <a:gd name="T86" fmla="*/ 223 w 264"/>
                <a:gd name="T87" fmla="*/ 3 h 219"/>
                <a:gd name="T88" fmla="*/ 210 w 264"/>
                <a:gd name="T89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64" h="219">
                  <a:moveTo>
                    <a:pt x="210" y="0"/>
                  </a:moveTo>
                  <a:lnTo>
                    <a:pt x="202" y="9"/>
                  </a:lnTo>
                  <a:lnTo>
                    <a:pt x="194" y="16"/>
                  </a:lnTo>
                  <a:lnTo>
                    <a:pt x="184" y="22"/>
                  </a:lnTo>
                  <a:lnTo>
                    <a:pt x="174" y="28"/>
                  </a:lnTo>
                  <a:lnTo>
                    <a:pt x="164" y="33"/>
                  </a:lnTo>
                  <a:lnTo>
                    <a:pt x="153" y="35"/>
                  </a:lnTo>
                  <a:lnTo>
                    <a:pt x="141" y="37"/>
                  </a:lnTo>
                  <a:lnTo>
                    <a:pt x="129" y="37"/>
                  </a:lnTo>
                  <a:lnTo>
                    <a:pt x="119" y="37"/>
                  </a:lnTo>
                  <a:lnTo>
                    <a:pt x="107" y="35"/>
                  </a:lnTo>
                  <a:lnTo>
                    <a:pt x="96" y="33"/>
                  </a:lnTo>
                  <a:lnTo>
                    <a:pt x="85" y="28"/>
                  </a:lnTo>
                  <a:lnTo>
                    <a:pt x="75" y="22"/>
                  </a:lnTo>
                  <a:lnTo>
                    <a:pt x="66" y="16"/>
                  </a:lnTo>
                  <a:lnTo>
                    <a:pt x="57" y="9"/>
                  </a:lnTo>
                  <a:lnTo>
                    <a:pt x="50" y="0"/>
                  </a:lnTo>
                  <a:lnTo>
                    <a:pt x="36" y="3"/>
                  </a:lnTo>
                  <a:lnTo>
                    <a:pt x="25" y="3"/>
                  </a:lnTo>
                  <a:lnTo>
                    <a:pt x="13" y="3"/>
                  </a:lnTo>
                  <a:lnTo>
                    <a:pt x="0" y="0"/>
                  </a:lnTo>
                  <a:lnTo>
                    <a:pt x="0" y="207"/>
                  </a:lnTo>
                  <a:lnTo>
                    <a:pt x="1" y="211"/>
                  </a:lnTo>
                  <a:lnTo>
                    <a:pt x="2" y="213"/>
                  </a:lnTo>
                  <a:lnTo>
                    <a:pt x="4" y="217"/>
                  </a:lnTo>
                  <a:lnTo>
                    <a:pt x="8" y="218"/>
                  </a:lnTo>
                  <a:lnTo>
                    <a:pt x="10" y="219"/>
                  </a:lnTo>
                  <a:lnTo>
                    <a:pt x="14" y="219"/>
                  </a:lnTo>
                  <a:lnTo>
                    <a:pt x="17" y="218"/>
                  </a:lnTo>
                  <a:lnTo>
                    <a:pt x="20" y="216"/>
                  </a:lnTo>
                  <a:lnTo>
                    <a:pt x="132" y="104"/>
                  </a:lnTo>
                  <a:lnTo>
                    <a:pt x="243" y="216"/>
                  </a:lnTo>
                  <a:lnTo>
                    <a:pt x="247" y="218"/>
                  </a:lnTo>
                  <a:lnTo>
                    <a:pt x="252" y="219"/>
                  </a:lnTo>
                  <a:lnTo>
                    <a:pt x="254" y="219"/>
                  </a:lnTo>
                  <a:lnTo>
                    <a:pt x="257" y="218"/>
                  </a:lnTo>
                  <a:lnTo>
                    <a:pt x="259" y="217"/>
                  </a:lnTo>
                  <a:lnTo>
                    <a:pt x="261" y="213"/>
                  </a:lnTo>
                  <a:lnTo>
                    <a:pt x="263" y="211"/>
                  </a:lnTo>
                  <a:lnTo>
                    <a:pt x="264" y="207"/>
                  </a:lnTo>
                  <a:lnTo>
                    <a:pt x="264" y="0"/>
                  </a:lnTo>
                  <a:lnTo>
                    <a:pt x="251" y="3"/>
                  </a:lnTo>
                  <a:lnTo>
                    <a:pt x="236" y="4"/>
                  </a:lnTo>
                  <a:lnTo>
                    <a:pt x="223" y="3"/>
                  </a:lnTo>
                  <a:lnTo>
                    <a:pt x="2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3099"/>
            <p:cNvSpPr>
              <a:spLocks noEditPoints="1"/>
            </p:cNvSpPr>
            <p:nvPr/>
          </p:nvSpPr>
          <p:spPr bwMode="auto">
            <a:xfrm>
              <a:off x="6505575" y="1906588"/>
              <a:ext cx="201613" cy="203200"/>
            </a:xfrm>
            <a:custGeom>
              <a:avLst/>
              <a:gdLst>
                <a:gd name="T0" fmla="*/ 348 w 507"/>
                <a:gd name="T1" fmla="*/ 388 h 512"/>
                <a:gd name="T2" fmla="*/ 118 w 507"/>
                <a:gd name="T3" fmla="*/ 204 h 512"/>
                <a:gd name="T4" fmla="*/ 260 w 507"/>
                <a:gd name="T5" fmla="*/ 116 h 512"/>
                <a:gd name="T6" fmla="*/ 507 w 507"/>
                <a:gd name="T7" fmla="*/ 303 h 512"/>
                <a:gd name="T8" fmla="*/ 501 w 507"/>
                <a:gd name="T9" fmla="*/ 282 h 512"/>
                <a:gd name="T10" fmla="*/ 488 w 507"/>
                <a:gd name="T11" fmla="*/ 260 h 512"/>
                <a:gd name="T12" fmla="*/ 498 w 507"/>
                <a:gd name="T13" fmla="*/ 237 h 512"/>
                <a:gd name="T14" fmla="*/ 505 w 507"/>
                <a:gd name="T15" fmla="*/ 214 h 512"/>
                <a:gd name="T16" fmla="*/ 507 w 507"/>
                <a:gd name="T17" fmla="*/ 190 h 512"/>
                <a:gd name="T18" fmla="*/ 496 w 507"/>
                <a:gd name="T19" fmla="*/ 162 h 512"/>
                <a:gd name="T20" fmla="*/ 480 w 507"/>
                <a:gd name="T21" fmla="*/ 143 h 512"/>
                <a:gd name="T22" fmla="*/ 461 w 507"/>
                <a:gd name="T23" fmla="*/ 131 h 512"/>
                <a:gd name="T24" fmla="*/ 441 w 507"/>
                <a:gd name="T25" fmla="*/ 114 h 512"/>
                <a:gd name="T26" fmla="*/ 438 w 507"/>
                <a:gd name="T27" fmla="*/ 91 h 512"/>
                <a:gd name="T28" fmla="*/ 429 w 507"/>
                <a:gd name="T29" fmla="*/ 71 h 512"/>
                <a:gd name="T30" fmla="*/ 411 w 507"/>
                <a:gd name="T31" fmla="*/ 52 h 512"/>
                <a:gd name="T32" fmla="*/ 388 w 507"/>
                <a:gd name="T33" fmla="*/ 38 h 512"/>
                <a:gd name="T34" fmla="*/ 335 w 507"/>
                <a:gd name="T35" fmla="*/ 38 h 512"/>
                <a:gd name="T36" fmla="*/ 313 w 507"/>
                <a:gd name="T37" fmla="*/ 26 h 512"/>
                <a:gd name="T38" fmla="*/ 295 w 507"/>
                <a:gd name="T39" fmla="*/ 12 h 512"/>
                <a:gd name="T40" fmla="*/ 275 w 507"/>
                <a:gd name="T41" fmla="*/ 2 h 512"/>
                <a:gd name="T42" fmla="*/ 241 w 507"/>
                <a:gd name="T43" fmla="*/ 1 h 512"/>
                <a:gd name="T44" fmla="*/ 220 w 507"/>
                <a:gd name="T45" fmla="*/ 7 h 512"/>
                <a:gd name="T46" fmla="*/ 200 w 507"/>
                <a:gd name="T47" fmla="*/ 21 h 512"/>
                <a:gd name="T48" fmla="*/ 183 w 507"/>
                <a:gd name="T49" fmla="*/ 43 h 512"/>
                <a:gd name="T50" fmla="*/ 151 w 507"/>
                <a:gd name="T51" fmla="*/ 34 h 512"/>
                <a:gd name="T52" fmla="*/ 108 w 507"/>
                <a:gd name="T53" fmla="*/ 43 h 512"/>
                <a:gd name="T54" fmla="*/ 83 w 507"/>
                <a:gd name="T55" fmla="*/ 64 h 512"/>
                <a:gd name="T56" fmla="*/ 72 w 507"/>
                <a:gd name="T57" fmla="*/ 83 h 512"/>
                <a:gd name="T58" fmla="*/ 67 w 507"/>
                <a:gd name="T59" fmla="*/ 107 h 512"/>
                <a:gd name="T60" fmla="*/ 55 w 507"/>
                <a:gd name="T61" fmla="*/ 127 h 512"/>
                <a:gd name="T62" fmla="*/ 32 w 507"/>
                <a:gd name="T63" fmla="*/ 138 h 512"/>
                <a:gd name="T64" fmla="*/ 15 w 507"/>
                <a:gd name="T65" fmla="*/ 154 h 512"/>
                <a:gd name="T66" fmla="*/ 2 w 507"/>
                <a:gd name="T67" fmla="*/ 182 h 512"/>
                <a:gd name="T68" fmla="*/ 0 w 507"/>
                <a:gd name="T69" fmla="*/ 208 h 512"/>
                <a:gd name="T70" fmla="*/ 6 w 507"/>
                <a:gd name="T71" fmla="*/ 229 h 512"/>
                <a:gd name="T72" fmla="*/ 17 w 507"/>
                <a:gd name="T73" fmla="*/ 248 h 512"/>
                <a:gd name="T74" fmla="*/ 9 w 507"/>
                <a:gd name="T75" fmla="*/ 275 h 512"/>
                <a:gd name="T76" fmla="*/ 2 w 507"/>
                <a:gd name="T77" fmla="*/ 295 h 512"/>
                <a:gd name="T78" fmla="*/ 1 w 507"/>
                <a:gd name="T79" fmla="*/ 319 h 512"/>
                <a:gd name="T80" fmla="*/ 9 w 507"/>
                <a:gd name="T81" fmla="*/ 348 h 512"/>
                <a:gd name="T82" fmla="*/ 25 w 507"/>
                <a:gd name="T83" fmla="*/ 367 h 512"/>
                <a:gd name="T84" fmla="*/ 44 w 507"/>
                <a:gd name="T85" fmla="*/ 380 h 512"/>
                <a:gd name="T86" fmla="*/ 67 w 507"/>
                <a:gd name="T87" fmla="*/ 394 h 512"/>
                <a:gd name="T88" fmla="*/ 69 w 507"/>
                <a:gd name="T89" fmla="*/ 420 h 512"/>
                <a:gd name="T90" fmla="*/ 77 w 507"/>
                <a:gd name="T91" fmla="*/ 440 h 512"/>
                <a:gd name="T92" fmla="*/ 92 w 507"/>
                <a:gd name="T93" fmla="*/ 457 h 512"/>
                <a:gd name="T94" fmla="*/ 119 w 507"/>
                <a:gd name="T95" fmla="*/ 473 h 512"/>
                <a:gd name="T96" fmla="*/ 176 w 507"/>
                <a:gd name="T97" fmla="*/ 473 h 512"/>
                <a:gd name="T98" fmla="*/ 216 w 507"/>
                <a:gd name="T99" fmla="*/ 503 h 512"/>
                <a:gd name="T100" fmla="*/ 300 w 507"/>
                <a:gd name="T101" fmla="*/ 498 h 512"/>
                <a:gd name="T102" fmla="*/ 347 w 507"/>
                <a:gd name="T103" fmla="*/ 477 h 512"/>
                <a:gd name="T104" fmla="*/ 392 w 507"/>
                <a:gd name="T105" fmla="*/ 472 h 512"/>
                <a:gd name="T106" fmla="*/ 419 w 507"/>
                <a:gd name="T107" fmla="*/ 455 h 512"/>
                <a:gd name="T108" fmla="*/ 433 w 507"/>
                <a:gd name="T109" fmla="*/ 435 h 512"/>
                <a:gd name="T110" fmla="*/ 440 w 507"/>
                <a:gd name="T111" fmla="*/ 413 h 512"/>
                <a:gd name="T112" fmla="*/ 445 w 507"/>
                <a:gd name="T113" fmla="*/ 388 h 512"/>
                <a:gd name="T114" fmla="*/ 469 w 507"/>
                <a:gd name="T115" fmla="*/ 378 h 512"/>
                <a:gd name="T116" fmla="*/ 486 w 507"/>
                <a:gd name="T117" fmla="*/ 364 h 512"/>
                <a:gd name="T118" fmla="*/ 500 w 507"/>
                <a:gd name="T119" fmla="*/ 345 h 512"/>
                <a:gd name="T120" fmla="*/ 507 w 507"/>
                <a:gd name="T121" fmla="*/ 32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07" h="512">
                  <a:moveTo>
                    <a:pt x="391" y="207"/>
                  </a:moveTo>
                  <a:lnTo>
                    <a:pt x="322" y="277"/>
                  </a:lnTo>
                  <a:lnTo>
                    <a:pt x="357" y="380"/>
                  </a:lnTo>
                  <a:lnTo>
                    <a:pt x="357" y="384"/>
                  </a:lnTo>
                  <a:lnTo>
                    <a:pt x="356" y="388"/>
                  </a:lnTo>
                  <a:lnTo>
                    <a:pt x="353" y="389"/>
                  </a:lnTo>
                  <a:lnTo>
                    <a:pt x="352" y="389"/>
                  </a:lnTo>
                  <a:lnTo>
                    <a:pt x="350" y="389"/>
                  </a:lnTo>
                  <a:lnTo>
                    <a:pt x="348" y="388"/>
                  </a:lnTo>
                  <a:lnTo>
                    <a:pt x="256" y="330"/>
                  </a:lnTo>
                  <a:lnTo>
                    <a:pt x="163" y="388"/>
                  </a:lnTo>
                  <a:lnTo>
                    <a:pt x="159" y="389"/>
                  </a:lnTo>
                  <a:lnTo>
                    <a:pt x="156" y="388"/>
                  </a:lnTo>
                  <a:lnTo>
                    <a:pt x="155" y="384"/>
                  </a:lnTo>
                  <a:lnTo>
                    <a:pt x="155" y="380"/>
                  </a:lnTo>
                  <a:lnTo>
                    <a:pt x="189" y="277"/>
                  </a:lnTo>
                  <a:lnTo>
                    <a:pt x="120" y="207"/>
                  </a:lnTo>
                  <a:lnTo>
                    <a:pt x="118" y="204"/>
                  </a:lnTo>
                  <a:lnTo>
                    <a:pt x="119" y="201"/>
                  </a:lnTo>
                  <a:lnTo>
                    <a:pt x="121" y="198"/>
                  </a:lnTo>
                  <a:lnTo>
                    <a:pt x="124" y="197"/>
                  </a:lnTo>
                  <a:lnTo>
                    <a:pt x="205" y="197"/>
                  </a:lnTo>
                  <a:lnTo>
                    <a:pt x="251" y="116"/>
                  </a:lnTo>
                  <a:lnTo>
                    <a:pt x="253" y="114"/>
                  </a:lnTo>
                  <a:lnTo>
                    <a:pt x="256" y="114"/>
                  </a:lnTo>
                  <a:lnTo>
                    <a:pt x="259" y="114"/>
                  </a:lnTo>
                  <a:lnTo>
                    <a:pt x="260" y="116"/>
                  </a:lnTo>
                  <a:lnTo>
                    <a:pt x="307" y="197"/>
                  </a:lnTo>
                  <a:lnTo>
                    <a:pt x="388" y="197"/>
                  </a:lnTo>
                  <a:lnTo>
                    <a:pt x="391" y="198"/>
                  </a:lnTo>
                  <a:lnTo>
                    <a:pt x="392" y="201"/>
                  </a:lnTo>
                  <a:lnTo>
                    <a:pt x="394" y="204"/>
                  </a:lnTo>
                  <a:lnTo>
                    <a:pt x="391" y="207"/>
                  </a:lnTo>
                  <a:lnTo>
                    <a:pt x="391" y="207"/>
                  </a:lnTo>
                  <a:close/>
                  <a:moveTo>
                    <a:pt x="507" y="304"/>
                  </a:moveTo>
                  <a:lnTo>
                    <a:pt x="507" y="303"/>
                  </a:lnTo>
                  <a:lnTo>
                    <a:pt x="507" y="302"/>
                  </a:lnTo>
                  <a:lnTo>
                    <a:pt x="505" y="298"/>
                  </a:lnTo>
                  <a:lnTo>
                    <a:pt x="505" y="295"/>
                  </a:lnTo>
                  <a:lnTo>
                    <a:pt x="504" y="294"/>
                  </a:lnTo>
                  <a:lnTo>
                    <a:pt x="504" y="291"/>
                  </a:lnTo>
                  <a:lnTo>
                    <a:pt x="503" y="288"/>
                  </a:lnTo>
                  <a:lnTo>
                    <a:pt x="502" y="285"/>
                  </a:lnTo>
                  <a:lnTo>
                    <a:pt x="502" y="283"/>
                  </a:lnTo>
                  <a:lnTo>
                    <a:pt x="501" y="282"/>
                  </a:lnTo>
                  <a:lnTo>
                    <a:pt x="500" y="278"/>
                  </a:lnTo>
                  <a:lnTo>
                    <a:pt x="498" y="276"/>
                  </a:lnTo>
                  <a:lnTo>
                    <a:pt x="497" y="273"/>
                  </a:lnTo>
                  <a:lnTo>
                    <a:pt x="496" y="272"/>
                  </a:lnTo>
                  <a:lnTo>
                    <a:pt x="495" y="270"/>
                  </a:lnTo>
                  <a:lnTo>
                    <a:pt x="492" y="266"/>
                  </a:lnTo>
                  <a:lnTo>
                    <a:pt x="491" y="265"/>
                  </a:lnTo>
                  <a:lnTo>
                    <a:pt x="491" y="264"/>
                  </a:lnTo>
                  <a:lnTo>
                    <a:pt x="488" y="260"/>
                  </a:lnTo>
                  <a:lnTo>
                    <a:pt x="484" y="256"/>
                  </a:lnTo>
                  <a:lnTo>
                    <a:pt x="488" y="252"/>
                  </a:lnTo>
                  <a:lnTo>
                    <a:pt x="491" y="248"/>
                  </a:lnTo>
                  <a:lnTo>
                    <a:pt x="491" y="247"/>
                  </a:lnTo>
                  <a:lnTo>
                    <a:pt x="492" y="246"/>
                  </a:lnTo>
                  <a:lnTo>
                    <a:pt x="495" y="242"/>
                  </a:lnTo>
                  <a:lnTo>
                    <a:pt x="496" y="240"/>
                  </a:lnTo>
                  <a:lnTo>
                    <a:pt x="497" y="238"/>
                  </a:lnTo>
                  <a:lnTo>
                    <a:pt x="498" y="237"/>
                  </a:lnTo>
                  <a:lnTo>
                    <a:pt x="500" y="234"/>
                  </a:lnTo>
                  <a:lnTo>
                    <a:pt x="501" y="231"/>
                  </a:lnTo>
                  <a:lnTo>
                    <a:pt x="502" y="229"/>
                  </a:lnTo>
                  <a:lnTo>
                    <a:pt x="502" y="227"/>
                  </a:lnTo>
                  <a:lnTo>
                    <a:pt x="503" y="225"/>
                  </a:lnTo>
                  <a:lnTo>
                    <a:pt x="504" y="221"/>
                  </a:lnTo>
                  <a:lnTo>
                    <a:pt x="504" y="219"/>
                  </a:lnTo>
                  <a:lnTo>
                    <a:pt x="505" y="217"/>
                  </a:lnTo>
                  <a:lnTo>
                    <a:pt x="505" y="214"/>
                  </a:lnTo>
                  <a:lnTo>
                    <a:pt x="507" y="210"/>
                  </a:lnTo>
                  <a:lnTo>
                    <a:pt x="507" y="209"/>
                  </a:lnTo>
                  <a:lnTo>
                    <a:pt x="507" y="208"/>
                  </a:lnTo>
                  <a:lnTo>
                    <a:pt x="507" y="204"/>
                  </a:lnTo>
                  <a:lnTo>
                    <a:pt x="507" y="201"/>
                  </a:lnTo>
                  <a:lnTo>
                    <a:pt x="507" y="198"/>
                  </a:lnTo>
                  <a:lnTo>
                    <a:pt x="507" y="197"/>
                  </a:lnTo>
                  <a:lnTo>
                    <a:pt x="507" y="194"/>
                  </a:lnTo>
                  <a:lnTo>
                    <a:pt x="507" y="190"/>
                  </a:lnTo>
                  <a:lnTo>
                    <a:pt x="507" y="188"/>
                  </a:lnTo>
                  <a:lnTo>
                    <a:pt x="505" y="187"/>
                  </a:lnTo>
                  <a:lnTo>
                    <a:pt x="504" y="182"/>
                  </a:lnTo>
                  <a:lnTo>
                    <a:pt x="503" y="177"/>
                  </a:lnTo>
                  <a:lnTo>
                    <a:pt x="502" y="172"/>
                  </a:lnTo>
                  <a:lnTo>
                    <a:pt x="500" y="168"/>
                  </a:lnTo>
                  <a:lnTo>
                    <a:pt x="498" y="165"/>
                  </a:lnTo>
                  <a:lnTo>
                    <a:pt x="497" y="164"/>
                  </a:lnTo>
                  <a:lnTo>
                    <a:pt x="496" y="162"/>
                  </a:lnTo>
                  <a:lnTo>
                    <a:pt x="495" y="158"/>
                  </a:lnTo>
                  <a:lnTo>
                    <a:pt x="494" y="157"/>
                  </a:lnTo>
                  <a:lnTo>
                    <a:pt x="491" y="154"/>
                  </a:lnTo>
                  <a:lnTo>
                    <a:pt x="490" y="152"/>
                  </a:lnTo>
                  <a:lnTo>
                    <a:pt x="488" y="150"/>
                  </a:lnTo>
                  <a:lnTo>
                    <a:pt x="486" y="149"/>
                  </a:lnTo>
                  <a:lnTo>
                    <a:pt x="485" y="147"/>
                  </a:lnTo>
                  <a:lnTo>
                    <a:pt x="483" y="145"/>
                  </a:lnTo>
                  <a:lnTo>
                    <a:pt x="480" y="143"/>
                  </a:lnTo>
                  <a:lnTo>
                    <a:pt x="479" y="141"/>
                  </a:lnTo>
                  <a:lnTo>
                    <a:pt x="477" y="140"/>
                  </a:lnTo>
                  <a:lnTo>
                    <a:pt x="475" y="138"/>
                  </a:lnTo>
                  <a:lnTo>
                    <a:pt x="472" y="137"/>
                  </a:lnTo>
                  <a:lnTo>
                    <a:pt x="471" y="135"/>
                  </a:lnTo>
                  <a:lnTo>
                    <a:pt x="469" y="134"/>
                  </a:lnTo>
                  <a:lnTo>
                    <a:pt x="466" y="133"/>
                  </a:lnTo>
                  <a:lnTo>
                    <a:pt x="463" y="132"/>
                  </a:lnTo>
                  <a:lnTo>
                    <a:pt x="461" y="131"/>
                  </a:lnTo>
                  <a:lnTo>
                    <a:pt x="460" y="129"/>
                  </a:lnTo>
                  <a:lnTo>
                    <a:pt x="457" y="128"/>
                  </a:lnTo>
                  <a:lnTo>
                    <a:pt x="453" y="127"/>
                  </a:lnTo>
                  <a:lnTo>
                    <a:pt x="452" y="127"/>
                  </a:lnTo>
                  <a:lnTo>
                    <a:pt x="450" y="126"/>
                  </a:lnTo>
                  <a:lnTo>
                    <a:pt x="445" y="125"/>
                  </a:lnTo>
                  <a:lnTo>
                    <a:pt x="440" y="124"/>
                  </a:lnTo>
                  <a:lnTo>
                    <a:pt x="440" y="119"/>
                  </a:lnTo>
                  <a:lnTo>
                    <a:pt x="441" y="114"/>
                  </a:lnTo>
                  <a:lnTo>
                    <a:pt x="440" y="112"/>
                  </a:lnTo>
                  <a:lnTo>
                    <a:pt x="440" y="110"/>
                  </a:lnTo>
                  <a:lnTo>
                    <a:pt x="440" y="107"/>
                  </a:lnTo>
                  <a:lnTo>
                    <a:pt x="440" y="103"/>
                  </a:lnTo>
                  <a:lnTo>
                    <a:pt x="440" y="102"/>
                  </a:lnTo>
                  <a:lnTo>
                    <a:pt x="440" y="100"/>
                  </a:lnTo>
                  <a:lnTo>
                    <a:pt x="439" y="96"/>
                  </a:lnTo>
                  <a:lnTo>
                    <a:pt x="439" y="93"/>
                  </a:lnTo>
                  <a:lnTo>
                    <a:pt x="438" y="91"/>
                  </a:lnTo>
                  <a:lnTo>
                    <a:pt x="438" y="90"/>
                  </a:lnTo>
                  <a:lnTo>
                    <a:pt x="436" y="87"/>
                  </a:lnTo>
                  <a:lnTo>
                    <a:pt x="435" y="83"/>
                  </a:lnTo>
                  <a:lnTo>
                    <a:pt x="434" y="82"/>
                  </a:lnTo>
                  <a:lnTo>
                    <a:pt x="434" y="81"/>
                  </a:lnTo>
                  <a:lnTo>
                    <a:pt x="433" y="77"/>
                  </a:lnTo>
                  <a:lnTo>
                    <a:pt x="431" y="74"/>
                  </a:lnTo>
                  <a:lnTo>
                    <a:pt x="429" y="72"/>
                  </a:lnTo>
                  <a:lnTo>
                    <a:pt x="429" y="71"/>
                  </a:lnTo>
                  <a:lnTo>
                    <a:pt x="427" y="69"/>
                  </a:lnTo>
                  <a:lnTo>
                    <a:pt x="425" y="65"/>
                  </a:lnTo>
                  <a:lnTo>
                    <a:pt x="425" y="64"/>
                  </a:lnTo>
                  <a:lnTo>
                    <a:pt x="423" y="63"/>
                  </a:lnTo>
                  <a:lnTo>
                    <a:pt x="421" y="60"/>
                  </a:lnTo>
                  <a:lnTo>
                    <a:pt x="419" y="57"/>
                  </a:lnTo>
                  <a:lnTo>
                    <a:pt x="417" y="56"/>
                  </a:lnTo>
                  <a:lnTo>
                    <a:pt x="416" y="56"/>
                  </a:lnTo>
                  <a:lnTo>
                    <a:pt x="411" y="52"/>
                  </a:lnTo>
                  <a:lnTo>
                    <a:pt x="408" y="49"/>
                  </a:lnTo>
                  <a:lnTo>
                    <a:pt x="403" y="45"/>
                  </a:lnTo>
                  <a:lnTo>
                    <a:pt x="398" y="43"/>
                  </a:lnTo>
                  <a:lnTo>
                    <a:pt x="398" y="43"/>
                  </a:lnTo>
                  <a:lnTo>
                    <a:pt x="397" y="43"/>
                  </a:lnTo>
                  <a:lnTo>
                    <a:pt x="392" y="40"/>
                  </a:lnTo>
                  <a:lnTo>
                    <a:pt x="389" y="39"/>
                  </a:lnTo>
                  <a:lnTo>
                    <a:pt x="388" y="39"/>
                  </a:lnTo>
                  <a:lnTo>
                    <a:pt x="388" y="38"/>
                  </a:lnTo>
                  <a:lnTo>
                    <a:pt x="377" y="35"/>
                  </a:lnTo>
                  <a:lnTo>
                    <a:pt x="366" y="34"/>
                  </a:lnTo>
                  <a:lnTo>
                    <a:pt x="356" y="34"/>
                  </a:lnTo>
                  <a:lnTo>
                    <a:pt x="345" y="35"/>
                  </a:lnTo>
                  <a:lnTo>
                    <a:pt x="345" y="35"/>
                  </a:lnTo>
                  <a:lnTo>
                    <a:pt x="345" y="35"/>
                  </a:lnTo>
                  <a:lnTo>
                    <a:pt x="340" y="37"/>
                  </a:lnTo>
                  <a:lnTo>
                    <a:pt x="335" y="38"/>
                  </a:lnTo>
                  <a:lnTo>
                    <a:pt x="335" y="38"/>
                  </a:lnTo>
                  <a:lnTo>
                    <a:pt x="334" y="38"/>
                  </a:lnTo>
                  <a:lnTo>
                    <a:pt x="329" y="40"/>
                  </a:lnTo>
                  <a:lnTo>
                    <a:pt x="325" y="43"/>
                  </a:lnTo>
                  <a:lnTo>
                    <a:pt x="322" y="38"/>
                  </a:lnTo>
                  <a:lnTo>
                    <a:pt x="320" y="33"/>
                  </a:lnTo>
                  <a:lnTo>
                    <a:pt x="318" y="32"/>
                  </a:lnTo>
                  <a:lnTo>
                    <a:pt x="316" y="31"/>
                  </a:lnTo>
                  <a:lnTo>
                    <a:pt x="315" y="28"/>
                  </a:lnTo>
                  <a:lnTo>
                    <a:pt x="313" y="26"/>
                  </a:lnTo>
                  <a:lnTo>
                    <a:pt x="312" y="25"/>
                  </a:lnTo>
                  <a:lnTo>
                    <a:pt x="310" y="22"/>
                  </a:lnTo>
                  <a:lnTo>
                    <a:pt x="308" y="20"/>
                  </a:lnTo>
                  <a:lnTo>
                    <a:pt x="306" y="19"/>
                  </a:lnTo>
                  <a:lnTo>
                    <a:pt x="304" y="18"/>
                  </a:lnTo>
                  <a:lnTo>
                    <a:pt x="302" y="16"/>
                  </a:lnTo>
                  <a:lnTo>
                    <a:pt x="300" y="14"/>
                  </a:lnTo>
                  <a:lnTo>
                    <a:pt x="296" y="12"/>
                  </a:lnTo>
                  <a:lnTo>
                    <a:pt x="295" y="12"/>
                  </a:lnTo>
                  <a:lnTo>
                    <a:pt x="294" y="11"/>
                  </a:lnTo>
                  <a:lnTo>
                    <a:pt x="290" y="8"/>
                  </a:lnTo>
                  <a:lnTo>
                    <a:pt x="288" y="7"/>
                  </a:lnTo>
                  <a:lnTo>
                    <a:pt x="287" y="7"/>
                  </a:lnTo>
                  <a:lnTo>
                    <a:pt x="284" y="6"/>
                  </a:lnTo>
                  <a:lnTo>
                    <a:pt x="281" y="5"/>
                  </a:lnTo>
                  <a:lnTo>
                    <a:pt x="277" y="3"/>
                  </a:lnTo>
                  <a:lnTo>
                    <a:pt x="276" y="3"/>
                  </a:lnTo>
                  <a:lnTo>
                    <a:pt x="275" y="2"/>
                  </a:lnTo>
                  <a:lnTo>
                    <a:pt x="271" y="1"/>
                  </a:lnTo>
                  <a:lnTo>
                    <a:pt x="268" y="1"/>
                  </a:lnTo>
                  <a:lnTo>
                    <a:pt x="265" y="1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0"/>
                  </a:lnTo>
                  <a:lnTo>
                    <a:pt x="243" y="0"/>
                  </a:lnTo>
                  <a:lnTo>
                    <a:pt x="241" y="1"/>
                  </a:lnTo>
                  <a:lnTo>
                    <a:pt x="240" y="1"/>
                  </a:lnTo>
                  <a:lnTo>
                    <a:pt x="237" y="1"/>
                  </a:lnTo>
                  <a:lnTo>
                    <a:pt x="233" y="2"/>
                  </a:lnTo>
                  <a:lnTo>
                    <a:pt x="231" y="3"/>
                  </a:lnTo>
                  <a:lnTo>
                    <a:pt x="229" y="3"/>
                  </a:lnTo>
                  <a:lnTo>
                    <a:pt x="226" y="5"/>
                  </a:lnTo>
                  <a:lnTo>
                    <a:pt x="222" y="6"/>
                  </a:lnTo>
                  <a:lnTo>
                    <a:pt x="221" y="7"/>
                  </a:lnTo>
                  <a:lnTo>
                    <a:pt x="220" y="7"/>
                  </a:lnTo>
                  <a:lnTo>
                    <a:pt x="216" y="8"/>
                  </a:lnTo>
                  <a:lnTo>
                    <a:pt x="213" y="11"/>
                  </a:lnTo>
                  <a:lnTo>
                    <a:pt x="212" y="12"/>
                  </a:lnTo>
                  <a:lnTo>
                    <a:pt x="210" y="12"/>
                  </a:lnTo>
                  <a:lnTo>
                    <a:pt x="208" y="14"/>
                  </a:lnTo>
                  <a:lnTo>
                    <a:pt x="205" y="16"/>
                  </a:lnTo>
                  <a:lnTo>
                    <a:pt x="203" y="18"/>
                  </a:lnTo>
                  <a:lnTo>
                    <a:pt x="202" y="19"/>
                  </a:lnTo>
                  <a:lnTo>
                    <a:pt x="200" y="21"/>
                  </a:lnTo>
                  <a:lnTo>
                    <a:pt x="197" y="24"/>
                  </a:lnTo>
                  <a:lnTo>
                    <a:pt x="196" y="25"/>
                  </a:lnTo>
                  <a:lnTo>
                    <a:pt x="195" y="26"/>
                  </a:lnTo>
                  <a:lnTo>
                    <a:pt x="193" y="28"/>
                  </a:lnTo>
                  <a:lnTo>
                    <a:pt x="190" y="31"/>
                  </a:lnTo>
                  <a:lnTo>
                    <a:pt x="189" y="32"/>
                  </a:lnTo>
                  <a:lnTo>
                    <a:pt x="188" y="33"/>
                  </a:lnTo>
                  <a:lnTo>
                    <a:pt x="185" y="38"/>
                  </a:lnTo>
                  <a:lnTo>
                    <a:pt x="183" y="43"/>
                  </a:lnTo>
                  <a:lnTo>
                    <a:pt x="178" y="40"/>
                  </a:lnTo>
                  <a:lnTo>
                    <a:pt x="172" y="38"/>
                  </a:lnTo>
                  <a:lnTo>
                    <a:pt x="172" y="38"/>
                  </a:lnTo>
                  <a:lnTo>
                    <a:pt x="171" y="38"/>
                  </a:lnTo>
                  <a:lnTo>
                    <a:pt x="166" y="37"/>
                  </a:lnTo>
                  <a:lnTo>
                    <a:pt x="162" y="35"/>
                  </a:lnTo>
                  <a:lnTo>
                    <a:pt x="162" y="35"/>
                  </a:lnTo>
                  <a:lnTo>
                    <a:pt x="162" y="35"/>
                  </a:lnTo>
                  <a:lnTo>
                    <a:pt x="151" y="34"/>
                  </a:lnTo>
                  <a:lnTo>
                    <a:pt x="140" y="34"/>
                  </a:lnTo>
                  <a:lnTo>
                    <a:pt x="130" y="35"/>
                  </a:lnTo>
                  <a:lnTo>
                    <a:pt x="119" y="38"/>
                  </a:lnTo>
                  <a:lnTo>
                    <a:pt x="119" y="38"/>
                  </a:lnTo>
                  <a:lnTo>
                    <a:pt x="119" y="39"/>
                  </a:lnTo>
                  <a:lnTo>
                    <a:pt x="114" y="40"/>
                  </a:lnTo>
                  <a:lnTo>
                    <a:pt x="111" y="43"/>
                  </a:lnTo>
                  <a:lnTo>
                    <a:pt x="109" y="43"/>
                  </a:lnTo>
                  <a:lnTo>
                    <a:pt x="108" y="43"/>
                  </a:lnTo>
                  <a:lnTo>
                    <a:pt x="103" y="45"/>
                  </a:lnTo>
                  <a:lnTo>
                    <a:pt x="100" y="49"/>
                  </a:lnTo>
                  <a:lnTo>
                    <a:pt x="95" y="52"/>
                  </a:lnTo>
                  <a:lnTo>
                    <a:pt x="92" y="56"/>
                  </a:lnTo>
                  <a:lnTo>
                    <a:pt x="90" y="56"/>
                  </a:lnTo>
                  <a:lnTo>
                    <a:pt x="89" y="57"/>
                  </a:lnTo>
                  <a:lnTo>
                    <a:pt x="87" y="60"/>
                  </a:lnTo>
                  <a:lnTo>
                    <a:pt x="84" y="63"/>
                  </a:lnTo>
                  <a:lnTo>
                    <a:pt x="83" y="64"/>
                  </a:lnTo>
                  <a:lnTo>
                    <a:pt x="82" y="65"/>
                  </a:lnTo>
                  <a:lnTo>
                    <a:pt x="80" y="69"/>
                  </a:lnTo>
                  <a:lnTo>
                    <a:pt x="78" y="71"/>
                  </a:lnTo>
                  <a:lnTo>
                    <a:pt x="77" y="72"/>
                  </a:lnTo>
                  <a:lnTo>
                    <a:pt x="76" y="74"/>
                  </a:lnTo>
                  <a:lnTo>
                    <a:pt x="75" y="77"/>
                  </a:lnTo>
                  <a:lnTo>
                    <a:pt x="74" y="81"/>
                  </a:lnTo>
                  <a:lnTo>
                    <a:pt x="72" y="82"/>
                  </a:lnTo>
                  <a:lnTo>
                    <a:pt x="72" y="83"/>
                  </a:lnTo>
                  <a:lnTo>
                    <a:pt x="71" y="87"/>
                  </a:lnTo>
                  <a:lnTo>
                    <a:pt x="70" y="90"/>
                  </a:lnTo>
                  <a:lnTo>
                    <a:pt x="69" y="91"/>
                  </a:lnTo>
                  <a:lnTo>
                    <a:pt x="69" y="94"/>
                  </a:lnTo>
                  <a:lnTo>
                    <a:pt x="68" y="96"/>
                  </a:lnTo>
                  <a:lnTo>
                    <a:pt x="68" y="100"/>
                  </a:lnTo>
                  <a:lnTo>
                    <a:pt x="68" y="101"/>
                  </a:lnTo>
                  <a:lnTo>
                    <a:pt x="68" y="103"/>
                  </a:lnTo>
                  <a:lnTo>
                    <a:pt x="67" y="107"/>
                  </a:lnTo>
                  <a:lnTo>
                    <a:pt x="67" y="110"/>
                  </a:lnTo>
                  <a:lnTo>
                    <a:pt x="67" y="112"/>
                  </a:lnTo>
                  <a:lnTo>
                    <a:pt x="67" y="114"/>
                  </a:lnTo>
                  <a:lnTo>
                    <a:pt x="67" y="119"/>
                  </a:lnTo>
                  <a:lnTo>
                    <a:pt x="68" y="124"/>
                  </a:lnTo>
                  <a:lnTo>
                    <a:pt x="63" y="125"/>
                  </a:lnTo>
                  <a:lnTo>
                    <a:pt x="57" y="126"/>
                  </a:lnTo>
                  <a:lnTo>
                    <a:pt x="56" y="127"/>
                  </a:lnTo>
                  <a:lnTo>
                    <a:pt x="55" y="127"/>
                  </a:lnTo>
                  <a:lnTo>
                    <a:pt x="51" y="128"/>
                  </a:lnTo>
                  <a:lnTo>
                    <a:pt x="47" y="129"/>
                  </a:lnTo>
                  <a:lnTo>
                    <a:pt x="46" y="131"/>
                  </a:lnTo>
                  <a:lnTo>
                    <a:pt x="44" y="132"/>
                  </a:lnTo>
                  <a:lnTo>
                    <a:pt x="42" y="133"/>
                  </a:lnTo>
                  <a:lnTo>
                    <a:pt x="38" y="134"/>
                  </a:lnTo>
                  <a:lnTo>
                    <a:pt x="37" y="135"/>
                  </a:lnTo>
                  <a:lnTo>
                    <a:pt x="34" y="137"/>
                  </a:lnTo>
                  <a:lnTo>
                    <a:pt x="32" y="138"/>
                  </a:lnTo>
                  <a:lnTo>
                    <a:pt x="30" y="140"/>
                  </a:lnTo>
                  <a:lnTo>
                    <a:pt x="28" y="141"/>
                  </a:lnTo>
                  <a:lnTo>
                    <a:pt x="27" y="143"/>
                  </a:lnTo>
                  <a:lnTo>
                    <a:pt x="25" y="145"/>
                  </a:lnTo>
                  <a:lnTo>
                    <a:pt x="23" y="147"/>
                  </a:lnTo>
                  <a:lnTo>
                    <a:pt x="21" y="149"/>
                  </a:lnTo>
                  <a:lnTo>
                    <a:pt x="19" y="150"/>
                  </a:lnTo>
                  <a:lnTo>
                    <a:pt x="18" y="152"/>
                  </a:lnTo>
                  <a:lnTo>
                    <a:pt x="15" y="154"/>
                  </a:lnTo>
                  <a:lnTo>
                    <a:pt x="14" y="157"/>
                  </a:lnTo>
                  <a:lnTo>
                    <a:pt x="13" y="158"/>
                  </a:lnTo>
                  <a:lnTo>
                    <a:pt x="12" y="162"/>
                  </a:lnTo>
                  <a:lnTo>
                    <a:pt x="9" y="164"/>
                  </a:lnTo>
                  <a:lnTo>
                    <a:pt x="8" y="165"/>
                  </a:lnTo>
                  <a:lnTo>
                    <a:pt x="8" y="168"/>
                  </a:lnTo>
                  <a:lnTo>
                    <a:pt x="6" y="172"/>
                  </a:lnTo>
                  <a:lnTo>
                    <a:pt x="3" y="177"/>
                  </a:lnTo>
                  <a:lnTo>
                    <a:pt x="2" y="182"/>
                  </a:lnTo>
                  <a:lnTo>
                    <a:pt x="1" y="187"/>
                  </a:lnTo>
                  <a:lnTo>
                    <a:pt x="1" y="188"/>
                  </a:lnTo>
                  <a:lnTo>
                    <a:pt x="1" y="190"/>
                  </a:lnTo>
                  <a:lnTo>
                    <a:pt x="1" y="194"/>
                  </a:lnTo>
                  <a:lnTo>
                    <a:pt x="0" y="197"/>
                  </a:lnTo>
                  <a:lnTo>
                    <a:pt x="0" y="198"/>
                  </a:lnTo>
                  <a:lnTo>
                    <a:pt x="0" y="201"/>
                  </a:lnTo>
                  <a:lnTo>
                    <a:pt x="0" y="204"/>
                  </a:lnTo>
                  <a:lnTo>
                    <a:pt x="0" y="208"/>
                  </a:lnTo>
                  <a:lnTo>
                    <a:pt x="1" y="209"/>
                  </a:lnTo>
                  <a:lnTo>
                    <a:pt x="1" y="210"/>
                  </a:lnTo>
                  <a:lnTo>
                    <a:pt x="1" y="214"/>
                  </a:lnTo>
                  <a:lnTo>
                    <a:pt x="2" y="217"/>
                  </a:lnTo>
                  <a:lnTo>
                    <a:pt x="2" y="219"/>
                  </a:lnTo>
                  <a:lnTo>
                    <a:pt x="2" y="221"/>
                  </a:lnTo>
                  <a:lnTo>
                    <a:pt x="3" y="225"/>
                  </a:lnTo>
                  <a:lnTo>
                    <a:pt x="5" y="227"/>
                  </a:lnTo>
                  <a:lnTo>
                    <a:pt x="6" y="229"/>
                  </a:lnTo>
                  <a:lnTo>
                    <a:pt x="6" y="231"/>
                  </a:lnTo>
                  <a:lnTo>
                    <a:pt x="7" y="234"/>
                  </a:lnTo>
                  <a:lnTo>
                    <a:pt x="9" y="237"/>
                  </a:lnTo>
                  <a:lnTo>
                    <a:pt x="9" y="238"/>
                  </a:lnTo>
                  <a:lnTo>
                    <a:pt x="11" y="240"/>
                  </a:lnTo>
                  <a:lnTo>
                    <a:pt x="13" y="242"/>
                  </a:lnTo>
                  <a:lnTo>
                    <a:pt x="14" y="246"/>
                  </a:lnTo>
                  <a:lnTo>
                    <a:pt x="15" y="247"/>
                  </a:lnTo>
                  <a:lnTo>
                    <a:pt x="17" y="248"/>
                  </a:lnTo>
                  <a:lnTo>
                    <a:pt x="20" y="252"/>
                  </a:lnTo>
                  <a:lnTo>
                    <a:pt x="24" y="256"/>
                  </a:lnTo>
                  <a:lnTo>
                    <a:pt x="20" y="260"/>
                  </a:lnTo>
                  <a:lnTo>
                    <a:pt x="17" y="264"/>
                  </a:lnTo>
                  <a:lnTo>
                    <a:pt x="15" y="265"/>
                  </a:lnTo>
                  <a:lnTo>
                    <a:pt x="14" y="266"/>
                  </a:lnTo>
                  <a:lnTo>
                    <a:pt x="13" y="270"/>
                  </a:lnTo>
                  <a:lnTo>
                    <a:pt x="11" y="272"/>
                  </a:lnTo>
                  <a:lnTo>
                    <a:pt x="9" y="275"/>
                  </a:lnTo>
                  <a:lnTo>
                    <a:pt x="9" y="276"/>
                  </a:lnTo>
                  <a:lnTo>
                    <a:pt x="7" y="278"/>
                  </a:lnTo>
                  <a:lnTo>
                    <a:pt x="6" y="282"/>
                  </a:lnTo>
                  <a:lnTo>
                    <a:pt x="6" y="283"/>
                  </a:lnTo>
                  <a:lnTo>
                    <a:pt x="5" y="285"/>
                  </a:lnTo>
                  <a:lnTo>
                    <a:pt x="3" y="288"/>
                  </a:lnTo>
                  <a:lnTo>
                    <a:pt x="2" y="291"/>
                  </a:lnTo>
                  <a:lnTo>
                    <a:pt x="2" y="294"/>
                  </a:lnTo>
                  <a:lnTo>
                    <a:pt x="2" y="295"/>
                  </a:lnTo>
                  <a:lnTo>
                    <a:pt x="1" y="298"/>
                  </a:lnTo>
                  <a:lnTo>
                    <a:pt x="1" y="302"/>
                  </a:lnTo>
                  <a:lnTo>
                    <a:pt x="1" y="303"/>
                  </a:lnTo>
                  <a:lnTo>
                    <a:pt x="0" y="304"/>
                  </a:lnTo>
                  <a:lnTo>
                    <a:pt x="0" y="308"/>
                  </a:lnTo>
                  <a:lnTo>
                    <a:pt x="0" y="311"/>
                  </a:lnTo>
                  <a:lnTo>
                    <a:pt x="0" y="314"/>
                  </a:lnTo>
                  <a:lnTo>
                    <a:pt x="0" y="315"/>
                  </a:lnTo>
                  <a:lnTo>
                    <a:pt x="1" y="319"/>
                  </a:lnTo>
                  <a:lnTo>
                    <a:pt x="1" y="322"/>
                  </a:lnTo>
                  <a:lnTo>
                    <a:pt x="1" y="323"/>
                  </a:lnTo>
                  <a:lnTo>
                    <a:pt x="1" y="326"/>
                  </a:lnTo>
                  <a:lnTo>
                    <a:pt x="2" y="330"/>
                  </a:lnTo>
                  <a:lnTo>
                    <a:pt x="3" y="335"/>
                  </a:lnTo>
                  <a:lnTo>
                    <a:pt x="6" y="340"/>
                  </a:lnTo>
                  <a:lnTo>
                    <a:pt x="8" y="345"/>
                  </a:lnTo>
                  <a:lnTo>
                    <a:pt x="8" y="347"/>
                  </a:lnTo>
                  <a:lnTo>
                    <a:pt x="9" y="348"/>
                  </a:lnTo>
                  <a:lnTo>
                    <a:pt x="12" y="351"/>
                  </a:lnTo>
                  <a:lnTo>
                    <a:pt x="13" y="354"/>
                  </a:lnTo>
                  <a:lnTo>
                    <a:pt x="14" y="355"/>
                  </a:lnTo>
                  <a:lnTo>
                    <a:pt x="15" y="357"/>
                  </a:lnTo>
                  <a:lnTo>
                    <a:pt x="18" y="360"/>
                  </a:lnTo>
                  <a:lnTo>
                    <a:pt x="19" y="363"/>
                  </a:lnTo>
                  <a:lnTo>
                    <a:pt x="21" y="364"/>
                  </a:lnTo>
                  <a:lnTo>
                    <a:pt x="23" y="365"/>
                  </a:lnTo>
                  <a:lnTo>
                    <a:pt x="25" y="367"/>
                  </a:lnTo>
                  <a:lnTo>
                    <a:pt x="27" y="370"/>
                  </a:lnTo>
                  <a:lnTo>
                    <a:pt x="28" y="371"/>
                  </a:lnTo>
                  <a:lnTo>
                    <a:pt x="30" y="372"/>
                  </a:lnTo>
                  <a:lnTo>
                    <a:pt x="32" y="375"/>
                  </a:lnTo>
                  <a:lnTo>
                    <a:pt x="34" y="376"/>
                  </a:lnTo>
                  <a:lnTo>
                    <a:pt x="37" y="377"/>
                  </a:lnTo>
                  <a:lnTo>
                    <a:pt x="38" y="378"/>
                  </a:lnTo>
                  <a:lnTo>
                    <a:pt x="42" y="379"/>
                  </a:lnTo>
                  <a:lnTo>
                    <a:pt x="44" y="380"/>
                  </a:lnTo>
                  <a:lnTo>
                    <a:pt x="46" y="382"/>
                  </a:lnTo>
                  <a:lnTo>
                    <a:pt x="47" y="383"/>
                  </a:lnTo>
                  <a:lnTo>
                    <a:pt x="51" y="384"/>
                  </a:lnTo>
                  <a:lnTo>
                    <a:pt x="55" y="385"/>
                  </a:lnTo>
                  <a:lnTo>
                    <a:pt x="56" y="385"/>
                  </a:lnTo>
                  <a:lnTo>
                    <a:pt x="57" y="386"/>
                  </a:lnTo>
                  <a:lnTo>
                    <a:pt x="62" y="388"/>
                  </a:lnTo>
                  <a:lnTo>
                    <a:pt x="68" y="389"/>
                  </a:lnTo>
                  <a:lnTo>
                    <a:pt x="67" y="394"/>
                  </a:lnTo>
                  <a:lnTo>
                    <a:pt x="67" y="398"/>
                  </a:lnTo>
                  <a:lnTo>
                    <a:pt x="67" y="401"/>
                  </a:lnTo>
                  <a:lnTo>
                    <a:pt x="67" y="402"/>
                  </a:lnTo>
                  <a:lnTo>
                    <a:pt x="67" y="405"/>
                  </a:lnTo>
                  <a:lnTo>
                    <a:pt x="68" y="409"/>
                  </a:lnTo>
                  <a:lnTo>
                    <a:pt x="68" y="410"/>
                  </a:lnTo>
                  <a:lnTo>
                    <a:pt x="68" y="413"/>
                  </a:lnTo>
                  <a:lnTo>
                    <a:pt x="68" y="416"/>
                  </a:lnTo>
                  <a:lnTo>
                    <a:pt x="69" y="420"/>
                  </a:lnTo>
                  <a:lnTo>
                    <a:pt x="69" y="421"/>
                  </a:lnTo>
                  <a:lnTo>
                    <a:pt x="70" y="422"/>
                  </a:lnTo>
                  <a:lnTo>
                    <a:pt x="71" y="426"/>
                  </a:lnTo>
                  <a:lnTo>
                    <a:pt x="72" y="429"/>
                  </a:lnTo>
                  <a:lnTo>
                    <a:pt x="72" y="430"/>
                  </a:lnTo>
                  <a:lnTo>
                    <a:pt x="74" y="432"/>
                  </a:lnTo>
                  <a:lnTo>
                    <a:pt x="75" y="435"/>
                  </a:lnTo>
                  <a:lnTo>
                    <a:pt x="76" y="439"/>
                  </a:lnTo>
                  <a:lnTo>
                    <a:pt x="77" y="440"/>
                  </a:lnTo>
                  <a:lnTo>
                    <a:pt x="78" y="441"/>
                  </a:lnTo>
                  <a:lnTo>
                    <a:pt x="80" y="443"/>
                  </a:lnTo>
                  <a:lnTo>
                    <a:pt x="82" y="447"/>
                  </a:lnTo>
                  <a:lnTo>
                    <a:pt x="83" y="448"/>
                  </a:lnTo>
                  <a:lnTo>
                    <a:pt x="84" y="449"/>
                  </a:lnTo>
                  <a:lnTo>
                    <a:pt x="87" y="452"/>
                  </a:lnTo>
                  <a:lnTo>
                    <a:pt x="89" y="455"/>
                  </a:lnTo>
                  <a:lnTo>
                    <a:pt x="90" y="457"/>
                  </a:lnTo>
                  <a:lnTo>
                    <a:pt x="92" y="457"/>
                  </a:lnTo>
                  <a:lnTo>
                    <a:pt x="95" y="460"/>
                  </a:lnTo>
                  <a:lnTo>
                    <a:pt x="100" y="464"/>
                  </a:lnTo>
                  <a:lnTo>
                    <a:pt x="103" y="466"/>
                  </a:lnTo>
                  <a:lnTo>
                    <a:pt x="108" y="470"/>
                  </a:lnTo>
                  <a:lnTo>
                    <a:pt x="109" y="470"/>
                  </a:lnTo>
                  <a:lnTo>
                    <a:pt x="111" y="470"/>
                  </a:lnTo>
                  <a:lnTo>
                    <a:pt x="114" y="472"/>
                  </a:lnTo>
                  <a:lnTo>
                    <a:pt x="119" y="473"/>
                  </a:lnTo>
                  <a:lnTo>
                    <a:pt x="119" y="473"/>
                  </a:lnTo>
                  <a:lnTo>
                    <a:pt x="119" y="474"/>
                  </a:lnTo>
                  <a:lnTo>
                    <a:pt x="121" y="474"/>
                  </a:lnTo>
                  <a:lnTo>
                    <a:pt x="124" y="476"/>
                  </a:lnTo>
                  <a:lnTo>
                    <a:pt x="124" y="476"/>
                  </a:lnTo>
                  <a:lnTo>
                    <a:pt x="137" y="478"/>
                  </a:lnTo>
                  <a:lnTo>
                    <a:pt x="149" y="478"/>
                  </a:lnTo>
                  <a:lnTo>
                    <a:pt x="162" y="477"/>
                  </a:lnTo>
                  <a:lnTo>
                    <a:pt x="174" y="473"/>
                  </a:lnTo>
                  <a:lnTo>
                    <a:pt x="176" y="473"/>
                  </a:lnTo>
                  <a:lnTo>
                    <a:pt x="178" y="473"/>
                  </a:lnTo>
                  <a:lnTo>
                    <a:pt x="181" y="473"/>
                  </a:lnTo>
                  <a:lnTo>
                    <a:pt x="183" y="474"/>
                  </a:lnTo>
                  <a:lnTo>
                    <a:pt x="185" y="476"/>
                  </a:lnTo>
                  <a:lnTo>
                    <a:pt x="188" y="478"/>
                  </a:lnTo>
                  <a:lnTo>
                    <a:pt x="194" y="486"/>
                  </a:lnTo>
                  <a:lnTo>
                    <a:pt x="201" y="492"/>
                  </a:lnTo>
                  <a:lnTo>
                    <a:pt x="208" y="498"/>
                  </a:lnTo>
                  <a:lnTo>
                    <a:pt x="216" y="503"/>
                  </a:lnTo>
                  <a:lnTo>
                    <a:pt x="225" y="508"/>
                  </a:lnTo>
                  <a:lnTo>
                    <a:pt x="234" y="510"/>
                  </a:lnTo>
                  <a:lnTo>
                    <a:pt x="244" y="512"/>
                  </a:lnTo>
                  <a:lnTo>
                    <a:pt x="253" y="512"/>
                  </a:lnTo>
                  <a:lnTo>
                    <a:pt x="264" y="512"/>
                  </a:lnTo>
                  <a:lnTo>
                    <a:pt x="274" y="510"/>
                  </a:lnTo>
                  <a:lnTo>
                    <a:pt x="282" y="508"/>
                  </a:lnTo>
                  <a:lnTo>
                    <a:pt x="291" y="503"/>
                  </a:lnTo>
                  <a:lnTo>
                    <a:pt x="300" y="498"/>
                  </a:lnTo>
                  <a:lnTo>
                    <a:pt x="307" y="492"/>
                  </a:lnTo>
                  <a:lnTo>
                    <a:pt x="314" y="486"/>
                  </a:lnTo>
                  <a:lnTo>
                    <a:pt x="320" y="478"/>
                  </a:lnTo>
                  <a:lnTo>
                    <a:pt x="322" y="476"/>
                  </a:lnTo>
                  <a:lnTo>
                    <a:pt x="326" y="473"/>
                  </a:lnTo>
                  <a:lnTo>
                    <a:pt x="329" y="473"/>
                  </a:lnTo>
                  <a:lnTo>
                    <a:pt x="334" y="473"/>
                  </a:lnTo>
                  <a:lnTo>
                    <a:pt x="340" y="476"/>
                  </a:lnTo>
                  <a:lnTo>
                    <a:pt x="347" y="477"/>
                  </a:lnTo>
                  <a:lnTo>
                    <a:pt x="354" y="478"/>
                  </a:lnTo>
                  <a:lnTo>
                    <a:pt x="360" y="478"/>
                  </a:lnTo>
                  <a:lnTo>
                    <a:pt x="375" y="477"/>
                  </a:lnTo>
                  <a:lnTo>
                    <a:pt x="388" y="474"/>
                  </a:lnTo>
                  <a:lnTo>
                    <a:pt x="388" y="474"/>
                  </a:lnTo>
                  <a:lnTo>
                    <a:pt x="388" y="474"/>
                  </a:lnTo>
                  <a:lnTo>
                    <a:pt x="388" y="473"/>
                  </a:lnTo>
                  <a:lnTo>
                    <a:pt x="389" y="473"/>
                  </a:lnTo>
                  <a:lnTo>
                    <a:pt x="392" y="472"/>
                  </a:lnTo>
                  <a:lnTo>
                    <a:pt x="397" y="470"/>
                  </a:lnTo>
                  <a:lnTo>
                    <a:pt x="398" y="470"/>
                  </a:lnTo>
                  <a:lnTo>
                    <a:pt x="398" y="470"/>
                  </a:lnTo>
                  <a:lnTo>
                    <a:pt x="403" y="466"/>
                  </a:lnTo>
                  <a:lnTo>
                    <a:pt x="408" y="464"/>
                  </a:lnTo>
                  <a:lnTo>
                    <a:pt x="411" y="460"/>
                  </a:lnTo>
                  <a:lnTo>
                    <a:pt x="416" y="457"/>
                  </a:lnTo>
                  <a:lnTo>
                    <a:pt x="417" y="457"/>
                  </a:lnTo>
                  <a:lnTo>
                    <a:pt x="419" y="455"/>
                  </a:lnTo>
                  <a:lnTo>
                    <a:pt x="421" y="452"/>
                  </a:lnTo>
                  <a:lnTo>
                    <a:pt x="423" y="449"/>
                  </a:lnTo>
                  <a:lnTo>
                    <a:pt x="425" y="448"/>
                  </a:lnTo>
                  <a:lnTo>
                    <a:pt x="425" y="447"/>
                  </a:lnTo>
                  <a:lnTo>
                    <a:pt x="427" y="443"/>
                  </a:lnTo>
                  <a:lnTo>
                    <a:pt x="429" y="441"/>
                  </a:lnTo>
                  <a:lnTo>
                    <a:pt x="429" y="440"/>
                  </a:lnTo>
                  <a:lnTo>
                    <a:pt x="431" y="438"/>
                  </a:lnTo>
                  <a:lnTo>
                    <a:pt x="433" y="435"/>
                  </a:lnTo>
                  <a:lnTo>
                    <a:pt x="434" y="432"/>
                  </a:lnTo>
                  <a:lnTo>
                    <a:pt x="434" y="430"/>
                  </a:lnTo>
                  <a:lnTo>
                    <a:pt x="435" y="429"/>
                  </a:lnTo>
                  <a:lnTo>
                    <a:pt x="436" y="426"/>
                  </a:lnTo>
                  <a:lnTo>
                    <a:pt x="438" y="422"/>
                  </a:lnTo>
                  <a:lnTo>
                    <a:pt x="438" y="421"/>
                  </a:lnTo>
                  <a:lnTo>
                    <a:pt x="439" y="419"/>
                  </a:lnTo>
                  <a:lnTo>
                    <a:pt x="439" y="416"/>
                  </a:lnTo>
                  <a:lnTo>
                    <a:pt x="440" y="413"/>
                  </a:lnTo>
                  <a:lnTo>
                    <a:pt x="440" y="411"/>
                  </a:lnTo>
                  <a:lnTo>
                    <a:pt x="440" y="409"/>
                  </a:lnTo>
                  <a:lnTo>
                    <a:pt x="440" y="405"/>
                  </a:lnTo>
                  <a:lnTo>
                    <a:pt x="440" y="403"/>
                  </a:lnTo>
                  <a:lnTo>
                    <a:pt x="440" y="401"/>
                  </a:lnTo>
                  <a:lnTo>
                    <a:pt x="440" y="398"/>
                  </a:lnTo>
                  <a:lnTo>
                    <a:pt x="440" y="394"/>
                  </a:lnTo>
                  <a:lnTo>
                    <a:pt x="440" y="389"/>
                  </a:lnTo>
                  <a:lnTo>
                    <a:pt x="445" y="388"/>
                  </a:lnTo>
                  <a:lnTo>
                    <a:pt x="450" y="386"/>
                  </a:lnTo>
                  <a:lnTo>
                    <a:pt x="452" y="385"/>
                  </a:lnTo>
                  <a:lnTo>
                    <a:pt x="453" y="385"/>
                  </a:lnTo>
                  <a:lnTo>
                    <a:pt x="457" y="384"/>
                  </a:lnTo>
                  <a:lnTo>
                    <a:pt x="460" y="383"/>
                  </a:lnTo>
                  <a:lnTo>
                    <a:pt x="461" y="382"/>
                  </a:lnTo>
                  <a:lnTo>
                    <a:pt x="463" y="380"/>
                  </a:lnTo>
                  <a:lnTo>
                    <a:pt x="466" y="379"/>
                  </a:lnTo>
                  <a:lnTo>
                    <a:pt x="469" y="378"/>
                  </a:lnTo>
                  <a:lnTo>
                    <a:pt x="471" y="377"/>
                  </a:lnTo>
                  <a:lnTo>
                    <a:pt x="472" y="376"/>
                  </a:lnTo>
                  <a:lnTo>
                    <a:pt x="475" y="375"/>
                  </a:lnTo>
                  <a:lnTo>
                    <a:pt x="477" y="372"/>
                  </a:lnTo>
                  <a:lnTo>
                    <a:pt x="479" y="371"/>
                  </a:lnTo>
                  <a:lnTo>
                    <a:pt x="480" y="370"/>
                  </a:lnTo>
                  <a:lnTo>
                    <a:pt x="483" y="367"/>
                  </a:lnTo>
                  <a:lnTo>
                    <a:pt x="485" y="365"/>
                  </a:lnTo>
                  <a:lnTo>
                    <a:pt x="486" y="364"/>
                  </a:lnTo>
                  <a:lnTo>
                    <a:pt x="488" y="363"/>
                  </a:lnTo>
                  <a:lnTo>
                    <a:pt x="490" y="360"/>
                  </a:lnTo>
                  <a:lnTo>
                    <a:pt x="491" y="358"/>
                  </a:lnTo>
                  <a:lnTo>
                    <a:pt x="494" y="355"/>
                  </a:lnTo>
                  <a:lnTo>
                    <a:pt x="495" y="354"/>
                  </a:lnTo>
                  <a:lnTo>
                    <a:pt x="496" y="351"/>
                  </a:lnTo>
                  <a:lnTo>
                    <a:pt x="497" y="348"/>
                  </a:lnTo>
                  <a:lnTo>
                    <a:pt x="498" y="347"/>
                  </a:lnTo>
                  <a:lnTo>
                    <a:pt x="500" y="345"/>
                  </a:lnTo>
                  <a:lnTo>
                    <a:pt x="502" y="340"/>
                  </a:lnTo>
                  <a:lnTo>
                    <a:pt x="503" y="335"/>
                  </a:lnTo>
                  <a:lnTo>
                    <a:pt x="503" y="335"/>
                  </a:lnTo>
                  <a:lnTo>
                    <a:pt x="503" y="335"/>
                  </a:lnTo>
                  <a:lnTo>
                    <a:pt x="503" y="335"/>
                  </a:lnTo>
                  <a:lnTo>
                    <a:pt x="503" y="335"/>
                  </a:lnTo>
                  <a:lnTo>
                    <a:pt x="504" y="330"/>
                  </a:lnTo>
                  <a:lnTo>
                    <a:pt x="505" y="326"/>
                  </a:lnTo>
                  <a:lnTo>
                    <a:pt x="507" y="323"/>
                  </a:lnTo>
                  <a:lnTo>
                    <a:pt x="507" y="322"/>
                  </a:lnTo>
                  <a:lnTo>
                    <a:pt x="507" y="319"/>
                  </a:lnTo>
                  <a:lnTo>
                    <a:pt x="507" y="315"/>
                  </a:lnTo>
                  <a:lnTo>
                    <a:pt x="507" y="314"/>
                  </a:lnTo>
                  <a:lnTo>
                    <a:pt x="507" y="311"/>
                  </a:lnTo>
                  <a:lnTo>
                    <a:pt x="507" y="308"/>
                  </a:lnTo>
                  <a:lnTo>
                    <a:pt x="507" y="3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9962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200" b="1" dirty="0" smtClean="0"/>
              <a:t>                                       </a:t>
            </a:r>
            <a:r>
              <a:rPr lang="en-ZA" sz="3200" b="1" dirty="0" smtClean="0">
                <a:solidFill>
                  <a:srgbClr val="00B0F0"/>
                </a:solidFill>
              </a:rPr>
              <a:t>Thank you! </a:t>
            </a:r>
            <a:endParaRPr lang="en-ZA" sz="32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2400" b="1" dirty="0" smtClean="0"/>
              <a:t>Lynette Nkomo</a:t>
            </a:r>
            <a:endParaRPr lang="en-ZA" sz="2400" b="1" dirty="0"/>
          </a:p>
          <a:p>
            <a:pPr marL="0" indent="0">
              <a:buNone/>
            </a:pPr>
            <a:r>
              <a:rPr lang="en-ZA" sz="2400" dirty="0" smtClean="0">
                <a:solidFill>
                  <a:schemeClr val="bg1">
                    <a:lumMod val="50000"/>
                  </a:schemeClr>
                </a:solidFill>
              </a:rPr>
              <a:t>Deputy Director</a:t>
            </a:r>
            <a:r>
              <a:rPr lang="en-ZA" sz="2400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ZA" sz="2400" dirty="0" smtClean="0">
                <a:solidFill>
                  <a:schemeClr val="bg1">
                    <a:lumMod val="50000"/>
                  </a:schemeClr>
                </a:solidFill>
              </a:rPr>
              <a:t>Quality Assurance of </a:t>
            </a:r>
            <a:r>
              <a:rPr lang="en-ZA" sz="2400" dirty="0">
                <a:solidFill>
                  <a:schemeClr val="bg1">
                    <a:lumMod val="50000"/>
                  </a:schemeClr>
                </a:solidFill>
              </a:rPr>
              <a:t>Assessment</a:t>
            </a:r>
          </a:p>
          <a:p>
            <a:pPr marL="0" indent="0" algn="ctr">
              <a:buNone/>
            </a:pPr>
            <a:r>
              <a:rPr lang="en-ZA" sz="2400" b="1" dirty="0" smtClean="0">
                <a:solidFill>
                  <a:srgbClr val="FF0000"/>
                </a:solidFill>
              </a:rPr>
              <a:t>__________________________________________________</a:t>
            </a:r>
            <a:r>
              <a:rPr lang="en-ZA" sz="2400" dirty="0" smtClean="0">
                <a:solidFill>
                  <a:srgbClr val="FF0000"/>
                </a:solidFill>
              </a:rPr>
              <a:t>www.qcto.org.za</a:t>
            </a:r>
            <a:endParaRPr lang="en-ZA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sz="2400" dirty="0" smtClean="0">
                <a:solidFill>
                  <a:schemeClr val="bg1">
                    <a:lumMod val="50000"/>
                  </a:schemeClr>
                </a:solidFill>
              </a:rPr>
              <a:t>Nkomo.l@qcto.org.za</a:t>
            </a:r>
            <a:endParaRPr lang="en-ZA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ZA" sz="2400" dirty="0">
                <a:solidFill>
                  <a:schemeClr val="bg1">
                    <a:lumMod val="50000"/>
                  </a:schemeClr>
                </a:solidFill>
              </a:rPr>
              <a:t>Tel: +27 12 003 1800</a:t>
            </a:r>
          </a:p>
          <a:p>
            <a:pPr marL="0" indent="0">
              <a:buNone/>
            </a:pPr>
            <a:r>
              <a:rPr lang="en-ZA" sz="2400" dirty="0">
                <a:solidFill>
                  <a:schemeClr val="bg1">
                    <a:lumMod val="50000"/>
                  </a:schemeClr>
                </a:solidFill>
              </a:rPr>
              <a:t>Direct: +27 12 003 </a:t>
            </a:r>
            <a:r>
              <a:rPr lang="en-ZA" sz="2400" dirty="0" smtClean="0">
                <a:solidFill>
                  <a:schemeClr val="bg1">
                    <a:lumMod val="50000"/>
                  </a:schemeClr>
                </a:solidFill>
              </a:rPr>
              <a:t>1819</a:t>
            </a:r>
            <a:endParaRPr lang="en-ZA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ZA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ZA" sz="2400" dirty="0">
                <a:solidFill>
                  <a:schemeClr val="bg1">
                    <a:lumMod val="50000"/>
                  </a:schemeClr>
                </a:solidFill>
              </a:rPr>
              <a:t>256 Glyn Street, Hatfield, Pretoria, 0083</a:t>
            </a:r>
          </a:p>
          <a:p>
            <a:pPr marL="0" indent="0">
              <a:buNone/>
            </a:pPr>
            <a:r>
              <a:rPr lang="en-ZA" sz="2400" dirty="0">
                <a:solidFill>
                  <a:schemeClr val="bg1">
                    <a:lumMod val="50000"/>
                  </a:schemeClr>
                </a:solidFill>
              </a:rPr>
              <a:t>Private Bag X278, Pretoria, 0001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FP&amp;M SETA  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9177E-ED78-4BF5-8F9F-5FCF458F205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4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3672" y="274638"/>
            <a:ext cx="6018727" cy="1143000"/>
          </a:xfrm>
        </p:spPr>
        <p:txBody>
          <a:bodyPr/>
          <a:lstStyle/>
          <a:p>
            <a:r>
              <a:rPr lang="en-ZA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en-ZA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ZA" sz="2400" dirty="0" smtClean="0">
                <a:cs typeface="Arial" panose="020B0604020202020204" pitchFamily="34" charset="0"/>
              </a:rPr>
              <a:t>Overview of Occupational Quality Assurance Unit 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2400" dirty="0" smtClean="0">
                <a:cs typeface="Arial" panose="020B0604020202020204" pitchFamily="34" charset="0"/>
              </a:rPr>
              <a:t>QCTO’s vision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2400" dirty="0" smtClean="0">
                <a:cs typeface="Arial" panose="020B0604020202020204" pitchFamily="34" charset="0"/>
              </a:rPr>
              <a:t>Occupational Quality Assurance (OQA) Unit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2400" dirty="0" smtClean="0">
                <a:cs typeface="Arial" panose="020B0604020202020204" pitchFamily="34" charset="0"/>
              </a:rPr>
              <a:t>Implementation of occupational 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2400" dirty="0" smtClean="0">
                <a:cs typeface="Arial" panose="020B0604020202020204" pitchFamily="34" charset="0"/>
              </a:rPr>
              <a:t>External Integrated Summative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2400" dirty="0" smtClean="0">
                <a:cs typeface="Arial" panose="020B0604020202020204" pitchFamily="34" charset="0"/>
              </a:rPr>
              <a:t>Policies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2400" dirty="0" smtClean="0">
                <a:cs typeface="Arial" panose="020B0604020202020204" pitchFamily="34" charset="0"/>
              </a:rPr>
              <a:t>AQP status and registered qualifications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9177E-ED78-4BF5-8F9F-5FCF458F205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124" y="4844955"/>
            <a:ext cx="1835876" cy="1210614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FP&amp;M SETA 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46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200" b="1" dirty="0" smtClean="0"/>
              <a:t>                                                         </a:t>
            </a:r>
            <a:r>
              <a:rPr lang="en-ZA" sz="3200" b="1" dirty="0" smtClean="0">
                <a:solidFill>
                  <a:srgbClr val="00B0F0"/>
                </a:solidFill>
              </a:rPr>
              <a:t>QCTO’s VISION</a:t>
            </a:r>
            <a:endParaRPr lang="en-ZA" sz="32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2400" b="1" dirty="0" smtClean="0"/>
              <a:t>QUALIFYING </a:t>
            </a:r>
            <a:r>
              <a:rPr lang="en-ZA" sz="2400" b="1" dirty="0"/>
              <a:t>= </a:t>
            </a:r>
            <a:r>
              <a:rPr lang="en-ZA" sz="2400" dirty="0"/>
              <a:t>Become officially recognised as a practitioner of a particular trade or occupation, typically by undertaking training and passing examinations; to provide proper necessary skills, knowledge, credentials, etc.; to make competent to qualify oneself for a job.</a:t>
            </a:r>
          </a:p>
          <a:p>
            <a:pPr marL="0" indent="0">
              <a:buNone/>
            </a:pPr>
            <a:r>
              <a:rPr lang="en-ZA" sz="2400" b="1" dirty="0" smtClean="0"/>
              <a:t>SKILLED </a:t>
            </a:r>
            <a:r>
              <a:rPr lang="en-ZA" sz="2400" b="1" dirty="0"/>
              <a:t>= </a:t>
            </a:r>
            <a:r>
              <a:rPr lang="en-ZA" sz="2400" dirty="0"/>
              <a:t>Having or showing the knowledge, ability or training to perform a certain task/activity well.  The ability, coming from one’s knowledge, practice, aptitude, etc. to do something well.</a:t>
            </a:r>
          </a:p>
          <a:p>
            <a:pPr marL="0" indent="0">
              <a:buNone/>
            </a:pPr>
            <a:r>
              <a:rPr lang="en-ZA" sz="2400" b="1" dirty="0" smtClean="0"/>
              <a:t>CAPABLE </a:t>
            </a:r>
            <a:r>
              <a:rPr lang="en-ZA" sz="2400" b="1" dirty="0"/>
              <a:t>= </a:t>
            </a:r>
            <a:r>
              <a:rPr lang="en-ZA" sz="2400" dirty="0"/>
              <a:t>Able to achieve efficiently whatever one has to do; to be competent</a:t>
            </a:r>
          </a:p>
          <a:p>
            <a:pPr marL="0" indent="0">
              <a:buNone/>
            </a:pPr>
            <a:r>
              <a:rPr lang="en-ZA" sz="2400" b="1" dirty="0" smtClean="0"/>
              <a:t>WORKFORCE </a:t>
            </a:r>
            <a:r>
              <a:rPr lang="en-ZA" sz="2400" b="1" dirty="0"/>
              <a:t>= </a:t>
            </a:r>
            <a:r>
              <a:rPr lang="en-ZA" sz="2400" dirty="0"/>
              <a:t>The people engaged or available for work</a:t>
            </a:r>
            <a:endParaRPr lang="en-ZA" sz="2400" b="1" dirty="0"/>
          </a:p>
          <a:p>
            <a:pPr marL="0" indent="0">
              <a:buNone/>
            </a:pPr>
            <a:endParaRPr lang="en-ZA" sz="2400" b="1" dirty="0" smtClean="0"/>
          </a:p>
          <a:p>
            <a:pPr marL="0" indent="0">
              <a:buNone/>
            </a:pPr>
            <a:endParaRPr lang="en-ZA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FP&amp;M SETA  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9177E-ED78-4BF5-8F9F-5FCF458F205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9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088443" y="180907"/>
            <a:ext cx="9994746" cy="1213833"/>
          </a:xfrm>
          <a:prstGeom prst="triangl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129434"/>
              </p:ext>
            </p:extLst>
          </p:nvPr>
        </p:nvGraphicFramePr>
        <p:xfrm>
          <a:off x="1998149" y="1445566"/>
          <a:ext cx="2879968" cy="4531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968"/>
              </a:tblGrid>
              <a:tr h="573366">
                <a:tc>
                  <a:txBody>
                    <a:bodyPr/>
                    <a:lstStyle/>
                    <a:p>
                      <a:pPr algn="ctr"/>
                      <a:endParaRPr lang="en-ZA" dirty="0" smtClean="0"/>
                    </a:p>
                    <a:p>
                      <a:pPr algn="ctr"/>
                      <a:r>
                        <a:rPr lang="en-ZA" dirty="0" smtClean="0"/>
                        <a:t>New Qualifications</a:t>
                      </a:r>
                      <a:endParaRPr lang="en-ZA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91164">
                <a:tc>
                  <a:txBody>
                    <a:bodyPr/>
                    <a:lstStyle/>
                    <a:p>
                      <a:endParaRPr lang="en-ZA" dirty="0" smtClean="0"/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Evaluate and Approve AQPs</a:t>
                      </a:r>
                    </a:p>
                    <a:p>
                      <a:endParaRPr lang="en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7800" indent="-177800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Monitor AQP SLA implementation and Assessment Development.</a:t>
                      </a:r>
                    </a:p>
                    <a:p>
                      <a:endParaRPr lang="en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7800" indent="-177800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Accredit and monitor assessment Centres</a:t>
                      </a:r>
                    </a:p>
                    <a:p>
                      <a:endParaRPr lang="en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Monitor Implementation of RPL</a:t>
                      </a:r>
                    </a:p>
                    <a:p>
                      <a:endParaRPr lang="en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Quality Assurance of Assessments.</a:t>
                      </a:r>
                    </a:p>
                    <a:p>
                      <a:endParaRPr lang="en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7800" indent="-177800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Quality Assurance of Learner Achievements</a:t>
                      </a:r>
                      <a:endParaRPr lang="en-ZA" sz="1200" dirty="0" smtClean="0"/>
                    </a:p>
                    <a:p>
                      <a:endParaRPr lang="en-ZA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68616" y="1433127"/>
            <a:ext cx="3760743" cy="45089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9181" y="1446038"/>
            <a:ext cx="3292670" cy="447881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6596" y="5982785"/>
            <a:ext cx="4980606" cy="77489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329335" y="446984"/>
            <a:ext cx="5729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ASSURANCE UNIT</a:t>
            </a:r>
          </a:p>
          <a:p>
            <a:pPr algn="ctr"/>
            <a:endParaRPr lang="en-ZA" sz="1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ZA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ensure that the Quality Assurance  System for the implementation of registered occupational qualifications is  functional, effective and efficient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24489" y="1605577"/>
            <a:ext cx="3595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b="1" dirty="0" smtClean="0">
                <a:solidFill>
                  <a:prstClr val="white"/>
                </a:solidFill>
              </a:rPr>
              <a:t>Previously Registered </a:t>
            </a:r>
            <a:r>
              <a:rPr lang="en-ZA" b="1" dirty="0">
                <a:solidFill>
                  <a:prstClr val="white"/>
                </a:solidFill>
              </a:rPr>
              <a:t>qualifications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973267" y="1644538"/>
            <a:ext cx="2936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b="1" dirty="0">
                <a:solidFill>
                  <a:prstClr val="white"/>
                </a:solidFill>
              </a:rPr>
              <a:t>N4-N6 and National Diploma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929894" y="2113006"/>
            <a:ext cx="37994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/>
            <a:r>
              <a:rPr lang="en-ZA" sz="1200" dirty="0" smtClean="0">
                <a:solidFill>
                  <a:prstClr val="black"/>
                </a:solidFill>
              </a:rPr>
              <a:t>•   </a:t>
            </a:r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ZA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QCTO implementation plan to give effect </a:t>
            </a:r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to the </a:t>
            </a:r>
            <a:r>
              <a:rPr lang="en-ZA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 plan for </a:t>
            </a:r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 </a:t>
            </a:r>
            <a:r>
              <a:rPr lang="en-ZA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quality assurance functions delegated to SETA’s and Professional bodies (approved by Council in March 2015)</a:t>
            </a:r>
          </a:p>
          <a:p>
            <a:pPr marL="177800" indent="-177800"/>
            <a:endParaRPr lang="en-ZA" sz="12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829455" y="2107830"/>
            <a:ext cx="3252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/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Develop </a:t>
            </a:r>
            <a:r>
              <a:rPr lang="en-ZA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QCTO implementation plan </a:t>
            </a:r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 taking </a:t>
            </a:r>
            <a:r>
              <a:rPr lang="en-ZA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quality assurance functions delegated to DHET (N4-N6)  (approved by Council in November 2014</a:t>
            </a:r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ZA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Develop </a:t>
            </a:r>
            <a:r>
              <a:rPr lang="en-ZA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QCTO capacity</a:t>
            </a:r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ZA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Consult </a:t>
            </a:r>
            <a:r>
              <a:rPr lang="en-ZA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approved plan </a:t>
            </a:r>
            <a:endParaRPr lang="en-ZA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with DHET</a:t>
            </a:r>
          </a:p>
          <a:p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Z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QCTO </a:t>
            </a: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to implement QA plan for </a:t>
            </a:r>
          </a:p>
          <a:p>
            <a:r>
              <a:rPr lang="en-Z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June </a:t>
            </a: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2015 N4-N6 </a:t>
            </a:r>
            <a:r>
              <a:rPr lang="en-Z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examinations</a:t>
            </a:r>
          </a:p>
          <a:p>
            <a:endParaRPr lang="en-Z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Accredit N4-N6 providers and ensure that DHET issues them with examination centre numbers</a:t>
            </a:r>
          </a:p>
          <a:p>
            <a:endParaRPr lang="en-Z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QCs CEO Committee appointed a Task Team to look into registration of providers by DHET</a:t>
            </a:r>
          </a:p>
          <a:p>
            <a:r>
              <a:rPr lang="en-Z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998149" y="5966674"/>
            <a:ext cx="5018670" cy="791008"/>
            <a:chOff x="1998149" y="5966674"/>
            <a:chExt cx="4810839" cy="791008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98149" y="5966674"/>
              <a:ext cx="4810839" cy="791008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2088443" y="6039372"/>
              <a:ext cx="433493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ZA" sz="1200" dirty="0">
                <a:solidFill>
                  <a:prstClr val="white"/>
                </a:solidFill>
              </a:endParaRPr>
            </a:p>
            <a:p>
              <a:r>
                <a:rPr lang="en-ZA" sz="120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Simplification </a:t>
              </a:r>
              <a:r>
                <a:rPr lang="en-ZA" sz="12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the NQF/Addressing quality assurance gaps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7291088" y="6045800"/>
            <a:ext cx="50050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</a:t>
            </a:r>
            <a:r>
              <a:rPr lang="en-ZA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made to ensure articulation routes have been developed within and between sub-frameworks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32918" y="1445565"/>
            <a:ext cx="1632061" cy="4420524"/>
            <a:chOff x="-334847" y="2336388"/>
            <a:chExt cx="1632061" cy="3901972"/>
          </a:xfrm>
        </p:grpSpPr>
        <p:sp>
          <p:nvSpPr>
            <p:cNvPr id="22" name="TextBox 21"/>
            <p:cNvSpPr txBox="1"/>
            <p:nvPr/>
          </p:nvSpPr>
          <p:spPr>
            <a:xfrm>
              <a:off x="-334847" y="3406503"/>
              <a:ext cx="1469952" cy="51617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ZA" sz="1600" b="1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Operational Activities</a:t>
              </a:r>
              <a:endParaRPr lang="en-ZA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Left Bracket 29"/>
            <p:cNvSpPr/>
            <p:nvPr/>
          </p:nvSpPr>
          <p:spPr>
            <a:xfrm>
              <a:off x="1013471" y="2336388"/>
              <a:ext cx="283743" cy="3901972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ZA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0" y="233581"/>
            <a:ext cx="1864979" cy="1181878"/>
            <a:chOff x="0" y="233581"/>
            <a:chExt cx="1864979" cy="1528658"/>
          </a:xfrm>
        </p:grpSpPr>
        <p:sp>
          <p:nvSpPr>
            <p:cNvPr id="31" name="Left Bracket 30"/>
            <p:cNvSpPr/>
            <p:nvPr/>
          </p:nvSpPr>
          <p:spPr>
            <a:xfrm>
              <a:off x="1635368" y="233581"/>
              <a:ext cx="229611" cy="1528658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ZA" dirty="0">
                <a:solidFill>
                  <a:prstClr val="black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0" y="417314"/>
              <a:ext cx="1794935" cy="835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1200" b="1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Strategic Objective :</a:t>
              </a:r>
            </a:p>
            <a:p>
              <a:endParaRPr lang="en-ZA" sz="12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ZA" sz="1200" b="1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ONE</a:t>
              </a:r>
              <a:endParaRPr lang="en-ZA" sz="12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02554" y="5913362"/>
            <a:ext cx="1432814" cy="774897"/>
            <a:chOff x="202554" y="5913362"/>
            <a:chExt cx="1437988" cy="774897"/>
          </a:xfrm>
        </p:grpSpPr>
        <p:sp>
          <p:nvSpPr>
            <p:cNvPr id="32" name="Left Bracket 31"/>
            <p:cNvSpPr/>
            <p:nvPr/>
          </p:nvSpPr>
          <p:spPr>
            <a:xfrm>
              <a:off x="1576144" y="5913362"/>
              <a:ext cx="64398" cy="774897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ZA" dirty="0">
                <a:solidFill>
                  <a:prstClr val="black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2554" y="6035887"/>
              <a:ext cx="12882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ZA" sz="1400" b="1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Ministerial</a:t>
              </a:r>
            </a:p>
            <a:p>
              <a:r>
                <a:rPr lang="en-ZA" sz="1400" b="1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Guidelines  </a:t>
              </a:r>
              <a:endParaRPr lang="en-ZA" sz="14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4955368" y="2951081"/>
            <a:ext cx="33091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Develop </a:t>
            </a:r>
            <a:r>
              <a:rPr lang="en-ZA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QCTO capacity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4947358" y="3160340"/>
            <a:ext cx="37287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/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Consult </a:t>
            </a:r>
            <a:r>
              <a:rPr lang="en-ZA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approved plan with SETA’s and </a:t>
            </a:r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Professional </a:t>
            </a:r>
            <a:r>
              <a:rPr lang="en-ZA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Bodies and SAQA</a:t>
            </a:r>
          </a:p>
        </p:txBody>
      </p:sp>
      <p:sp>
        <p:nvSpPr>
          <p:cNvPr id="6" name="Rectangle 5"/>
          <p:cNvSpPr/>
          <p:nvPr/>
        </p:nvSpPr>
        <p:spPr>
          <a:xfrm>
            <a:off x="4947358" y="3532859"/>
            <a:ext cx="40178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200" dirty="0" smtClean="0">
                <a:solidFill>
                  <a:prstClr val="black"/>
                </a:solidFill>
              </a:rPr>
              <a:t>•  </a:t>
            </a:r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QCTO to take control/management of NLRD uploads </a:t>
            </a:r>
            <a:endParaRPr lang="en-ZA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0251" y="3753409"/>
            <a:ext cx="38349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/>
            <a:r>
              <a:rPr lang="en-ZA" sz="1200" dirty="0" smtClean="0">
                <a:solidFill>
                  <a:prstClr val="black"/>
                </a:solidFill>
              </a:rPr>
              <a:t>•  </a:t>
            </a:r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QCTO </a:t>
            </a:r>
            <a:r>
              <a:rPr lang="en-ZA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commence with QA of SDPs – audit of a sample of SDPs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42028" y="4138968"/>
            <a:ext cx="3813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/>
            <a:r>
              <a:rPr lang="en-ZA" sz="1200" dirty="0" smtClean="0">
                <a:solidFill>
                  <a:prstClr val="black"/>
                </a:solidFill>
              </a:rPr>
              <a:t>•  </a:t>
            </a:r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QCTO </a:t>
            </a:r>
            <a:r>
              <a:rPr lang="en-ZA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implements QA processes to moderate/verify learner achievement.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47358" y="4898616"/>
            <a:ext cx="3600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/>
            <a:r>
              <a:rPr lang="en-ZA" sz="1200" dirty="0" smtClean="0">
                <a:solidFill>
                  <a:prstClr val="black"/>
                </a:solidFill>
              </a:rPr>
              <a:t>•  </a:t>
            </a:r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QCTO </a:t>
            </a:r>
            <a:r>
              <a:rPr lang="en-ZA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approves/sign off on learner achievement to NLRD.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67495" y="502874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50251" y="4422751"/>
            <a:ext cx="45104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ZA" sz="1200" dirty="0">
              <a:solidFill>
                <a:prstClr val="black"/>
              </a:solidFill>
            </a:endParaRPr>
          </a:p>
          <a:p>
            <a:r>
              <a:rPr lang="en-ZA" sz="1200" dirty="0" smtClean="0">
                <a:solidFill>
                  <a:prstClr val="black"/>
                </a:solidFill>
              </a:rPr>
              <a:t>•  </a:t>
            </a:r>
            <a:r>
              <a:rPr lang="en-ZA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QCTO </a:t>
            </a:r>
            <a:r>
              <a:rPr lang="en-ZA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monitors/controls learner certification.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7B25-C3FD-46C8-A791-0A7DA0EFA9AC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Qualifications, Part Qualifications and Specialisations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67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/>
      <p:bldP spid="20" grpId="0"/>
      <p:bldP spid="24" grpId="0"/>
      <p:bldP spid="26" grpId="0"/>
      <p:bldP spid="3" grpId="0"/>
      <p:bldP spid="5" grpId="0"/>
      <p:bldP spid="6" grpId="0"/>
      <p:bldP spid="7" grpId="0"/>
      <p:bldP spid="11" grpId="0"/>
      <p:bldP spid="13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088443" y="180907"/>
            <a:ext cx="9994746" cy="1415472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149" y="5966674"/>
            <a:ext cx="4810839" cy="76558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</p:pic>
      <p:sp>
        <p:nvSpPr>
          <p:cNvPr id="15" name="TextBox 14"/>
          <p:cNvSpPr txBox="1"/>
          <p:nvPr/>
        </p:nvSpPr>
        <p:spPr>
          <a:xfrm>
            <a:off x="4323644" y="582412"/>
            <a:ext cx="553155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CERTIFICATION</a:t>
            </a:r>
          </a:p>
          <a:p>
            <a:pPr algn="ctr"/>
            <a:endParaRPr lang="en-ZA" sz="14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ZA" sz="1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 </a:t>
            </a:r>
            <a:r>
              <a:rPr lang="en-ZA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achievements for qualifications on the OQSF quality assured and certificated as prescribed in QCTO policies</a:t>
            </a:r>
          </a:p>
          <a:p>
            <a:pPr algn="ctr"/>
            <a:endParaRPr lang="en-ZA" sz="1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3192" y="3318733"/>
            <a:ext cx="1469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 Activities</a:t>
            </a:r>
            <a:endParaRPr lang="en-ZA" sz="16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130586" y="5997771"/>
            <a:ext cx="5165506" cy="774897"/>
            <a:chOff x="7130586" y="5997771"/>
            <a:chExt cx="5165506" cy="774897"/>
          </a:xfrm>
          <a:solidFill>
            <a:schemeClr val="bg1">
              <a:lumMod val="65000"/>
            </a:schemeClr>
          </a:solidFill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30586" y="5997771"/>
              <a:ext cx="4952603" cy="774897"/>
            </a:xfrm>
            <a:prstGeom prst="rect">
              <a:avLst/>
            </a:prstGeom>
            <a:grpFill/>
          </p:spPr>
        </p:pic>
        <p:sp>
          <p:nvSpPr>
            <p:cNvPr id="26" name="Rectangle 25"/>
            <p:cNvSpPr/>
            <p:nvPr/>
          </p:nvSpPr>
          <p:spPr>
            <a:xfrm>
              <a:off x="7291087" y="6195579"/>
              <a:ext cx="500500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ZA" sz="140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Establishment </a:t>
              </a:r>
              <a:r>
                <a:rPr lang="en-ZA" sz="14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operationalization of a fraud unit</a:t>
              </a:r>
            </a:p>
          </p:txBody>
        </p:sp>
      </p:grpSp>
      <p:sp>
        <p:nvSpPr>
          <p:cNvPr id="30" name="Left Bracket 29"/>
          <p:cNvSpPr/>
          <p:nvPr/>
        </p:nvSpPr>
        <p:spPr>
          <a:xfrm>
            <a:off x="1595153" y="1913834"/>
            <a:ext cx="323958" cy="28768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31" name="Left Bracket 30"/>
          <p:cNvSpPr/>
          <p:nvPr/>
        </p:nvSpPr>
        <p:spPr>
          <a:xfrm>
            <a:off x="1635368" y="233581"/>
            <a:ext cx="229611" cy="1528658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32" name="Left Bracket 31"/>
          <p:cNvSpPr/>
          <p:nvPr/>
        </p:nvSpPr>
        <p:spPr>
          <a:xfrm>
            <a:off x="1629899" y="5143454"/>
            <a:ext cx="93304" cy="1464191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380377"/>
            <a:ext cx="1794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Objective :</a:t>
            </a:r>
          </a:p>
          <a:p>
            <a:endParaRPr lang="en-ZA" sz="12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2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endParaRPr lang="en-ZA" sz="12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2554" y="6035887"/>
            <a:ext cx="1288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Ministerial</a:t>
            </a:r>
          </a:p>
          <a:p>
            <a:r>
              <a:rPr lang="en-ZA" sz="14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 </a:t>
            </a:r>
            <a:endParaRPr lang="en-ZA" sz="14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43825" y="2435947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>
                <a:solidFill>
                  <a:prstClr val="black"/>
                </a:solidFill>
              </a:rPr>
              <a:t>. </a:t>
            </a:r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11864" y="1764624"/>
            <a:ext cx="4755606" cy="9911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Process certification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from </a:t>
            </a:r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AQPs</a:t>
            </a:r>
            <a:endParaRPr lang="en-ZA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1615" y="3991312"/>
            <a:ext cx="4765856" cy="79932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1864" y="4153178"/>
            <a:ext cx="3844246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Upgrade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certification system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11865" y="2875807"/>
            <a:ext cx="4755606" cy="10277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Process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Certification verification requests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85816" y="1762239"/>
            <a:ext cx="4997373" cy="301164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Digitalisation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quality assurance of historical </a:t>
            </a:r>
            <a:endParaRPr lang="en-ZA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learner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records.</a:t>
            </a:r>
          </a:p>
          <a:p>
            <a:endParaRPr lang="en-ZA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Implement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to identify </a:t>
            </a:r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locate learner</a:t>
            </a:r>
          </a:p>
          <a:p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records</a:t>
            </a:r>
          </a:p>
          <a:p>
            <a:endParaRPr lang="en-ZA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 Develop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and secure funding </a:t>
            </a:r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endParaRPr lang="en-ZA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digitisation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learner records</a:t>
            </a:r>
            <a:r>
              <a:rPr lang="en-ZA" sz="1200" dirty="0">
                <a:solidFill>
                  <a:prstClr val="black"/>
                </a:solidFill>
              </a:rPr>
              <a:t>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26187" y="5150698"/>
            <a:ext cx="5808798" cy="69704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Simplification </a:t>
            </a:r>
            <a:r>
              <a:rPr lang="en-Z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NQF/Addressing quality assurance gaps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108046" y="6195578"/>
            <a:ext cx="43524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Digitisation </a:t>
            </a:r>
            <a:r>
              <a:rPr lang="en-Z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quality assurance of learner records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>
                <a:solidFill>
                  <a:prstClr val="black">
                    <a:tint val="75000"/>
                  </a:prstClr>
                </a:solidFill>
              </a:rPr>
              <a:t>Qualifications, Part Qualifications and Specialisations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7B25-C3FD-46C8-A791-0A7DA0EFA9AC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3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/>
      <p:bldP spid="22" grpId="0"/>
      <p:bldP spid="30" grpId="0" animBg="1"/>
      <p:bldP spid="31" grpId="0" animBg="1"/>
      <p:bldP spid="32" grpId="0" animBg="1"/>
      <p:bldP spid="33" grpId="0"/>
      <p:bldP spid="35" grpId="0"/>
      <p:bldP spid="6" grpId="0" animBg="1"/>
      <p:bldP spid="7" grpId="0" animBg="1"/>
      <p:bldP spid="11" grpId="0" animBg="1"/>
      <p:bldP spid="13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3064" y="274638"/>
            <a:ext cx="6379335" cy="1143000"/>
          </a:xfrm>
        </p:spPr>
        <p:txBody>
          <a:bodyPr/>
          <a:lstStyle/>
          <a:p>
            <a:r>
              <a:rPr lang="en-ZA" sz="3200" b="1" dirty="0">
                <a:solidFill>
                  <a:srgbClr val="00B0F0"/>
                </a:solidFill>
              </a:rPr>
              <a:t>Occupational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1800" dirty="0"/>
              <a:t>O</a:t>
            </a:r>
            <a:r>
              <a:rPr lang="en-ZA" sz="1800" dirty="0" smtClean="0"/>
              <a:t>ccupational </a:t>
            </a:r>
            <a:r>
              <a:rPr lang="en-ZA" sz="1800" dirty="0"/>
              <a:t>standards can be regarded as the benchmark of competence required in the relevant sector, which forms the </a:t>
            </a:r>
            <a:r>
              <a:rPr lang="en-ZA" sz="1800" b="1" i="1" dirty="0"/>
              <a:t>key components</a:t>
            </a:r>
            <a:r>
              <a:rPr lang="en-ZA" sz="1800" b="1" dirty="0"/>
              <a:t> </a:t>
            </a:r>
            <a:r>
              <a:rPr lang="en-ZA" sz="1800" dirty="0"/>
              <a:t>of the QCTO’s occupational qualifications.</a:t>
            </a:r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endParaRPr lang="en-ZA" sz="1800" dirty="0" smtClean="0"/>
          </a:p>
          <a:p>
            <a:pPr marL="0" indent="0">
              <a:buNone/>
            </a:pPr>
            <a:endParaRPr lang="en-ZA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9177E-ED78-4BF5-8F9F-5FCF458F205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irc_mi" descr="http://www.successperformancesolutions.com/wp-content/uploads/2012/07/competence-key_174329024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630" y="2281561"/>
            <a:ext cx="5521910" cy="373823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FP&amp;M SETA  </a:t>
            </a:r>
          </a:p>
        </p:txBody>
      </p:sp>
    </p:spTree>
    <p:extLst>
      <p:ext uri="{BB962C8B-B14F-4D97-AF65-F5344CB8AC3E}">
        <p14:creationId xmlns:p14="http://schemas.microsoft.com/office/powerpoint/2010/main" val="22237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912" y="274638"/>
            <a:ext cx="6469487" cy="1143000"/>
          </a:xfrm>
        </p:spPr>
        <p:txBody>
          <a:bodyPr/>
          <a:lstStyle/>
          <a:p>
            <a:pPr lvl="1"/>
            <a:r>
              <a:rPr lang="en-ZA" sz="3200" b="1" dirty="0">
                <a:solidFill>
                  <a:srgbClr val="00B0F0"/>
                </a:solidFill>
              </a:rPr>
              <a:t>How are these standards implemented?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200" dirty="0"/>
              <a:t>DQP process – qualification is developed by industry (CEPs) for the industry</a:t>
            </a:r>
          </a:p>
          <a:p>
            <a:r>
              <a:rPr lang="en-ZA" sz="2200" dirty="0">
                <a:solidFill>
                  <a:srgbClr val="FF0000"/>
                </a:solidFill>
              </a:rPr>
              <a:t>Training takes </a:t>
            </a:r>
            <a:r>
              <a:rPr lang="en-ZA" sz="2200" dirty="0"/>
              <a:t>place at SDPs (Skills Development Providers) </a:t>
            </a:r>
            <a:r>
              <a:rPr lang="en-ZA" sz="2200" dirty="0">
                <a:solidFill>
                  <a:srgbClr val="FF0000"/>
                </a:solidFill>
              </a:rPr>
              <a:t>accredited</a:t>
            </a:r>
            <a:r>
              <a:rPr lang="en-ZA" sz="2200" dirty="0"/>
              <a:t> by the QCTO</a:t>
            </a:r>
          </a:p>
          <a:p>
            <a:r>
              <a:rPr lang="en-ZA" sz="2200" dirty="0"/>
              <a:t>The final assessment is conducted and managed by the approved AQP for a particular qualification at an accredited assessment centre</a:t>
            </a:r>
          </a:p>
          <a:p>
            <a:r>
              <a:rPr lang="en-ZA" sz="2200" dirty="0"/>
              <a:t>The QCTO therefore sets standards through the model of qualifications, the </a:t>
            </a:r>
            <a:r>
              <a:rPr lang="en-ZA" sz="2200" dirty="0">
                <a:solidFill>
                  <a:srgbClr val="FF0000"/>
                </a:solidFill>
              </a:rPr>
              <a:t>provisioning</a:t>
            </a:r>
            <a:r>
              <a:rPr lang="en-ZA" sz="2200" dirty="0"/>
              <a:t> as well as the </a:t>
            </a:r>
            <a:r>
              <a:rPr lang="en-ZA" sz="2200" dirty="0">
                <a:solidFill>
                  <a:srgbClr val="FF0000"/>
                </a:solidFill>
              </a:rPr>
              <a:t>final assessment</a:t>
            </a:r>
          </a:p>
          <a:p>
            <a:r>
              <a:rPr lang="en-ZA" sz="2200" dirty="0"/>
              <a:t>The purpose of the EISA is to allow for qualifying          learners to become officially recognised as practitioners         of a particular trade or occupation with a </a:t>
            </a:r>
            <a:r>
              <a:rPr lang="en-ZA" sz="2200" dirty="0" smtClean="0"/>
              <a:t>QCTO certificate</a:t>
            </a:r>
            <a:endParaRPr lang="en-ZA" sz="2200" dirty="0"/>
          </a:p>
          <a:p>
            <a:pPr marL="400050" lvl="1" indent="-400050">
              <a:buNone/>
            </a:pP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9177E-ED78-4BF5-8F9F-5FCF458F205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FP&amp;M SETA  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62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760" y="274638"/>
            <a:ext cx="6559639" cy="1143000"/>
          </a:xfrm>
        </p:spPr>
        <p:txBody>
          <a:bodyPr/>
          <a:lstStyle/>
          <a:p>
            <a:r>
              <a:rPr lang="en-ZA" sz="3200" b="1" dirty="0">
                <a:solidFill>
                  <a:srgbClr val="00B0F0"/>
                </a:solidFill>
              </a:rPr>
              <a:t>The final External Integrated Summative Assessment (EISA)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2400" b="1" dirty="0" smtClean="0"/>
              <a:t>EXTERNAL</a:t>
            </a:r>
            <a:r>
              <a:rPr lang="en-ZA" sz="2400" dirty="0"/>
              <a:t>:	An assessment compiled by the AQP is used to assess 		</a:t>
            </a:r>
            <a:r>
              <a:rPr lang="en-ZA" sz="2400" dirty="0" smtClean="0"/>
              <a:t>           all </a:t>
            </a:r>
            <a:r>
              <a:rPr lang="en-ZA" sz="2400" dirty="0"/>
              <a:t>learners nationally (those who have qualified for it)</a:t>
            </a:r>
          </a:p>
          <a:p>
            <a:pPr marL="1970088" indent="-1970088">
              <a:buNone/>
            </a:pPr>
            <a:r>
              <a:rPr lang="en-ZA" sz="2400" b="1" dirty="0" err="1" smtClean="0"/>
              <a:t>INTEGRATED</a:t>
            </a:r>
            <a:r>
              <a:rPr lang="en-ZA" sz="2400" dirty="0" err="1" smtClean="0"/>
              <a:t>:The</a:t>
            </a:r>
            <a:r>
              <a:rPr lang="en-ZA" sz="2400" dirty="0" smtClean="0"/>
              <a:t> </a:t>
            </a:r>
            <a:r>
              <a:rPr lang="en-ZA" sz="2400" dirty="0"/>
              <a:t>EISA not only comprises of an integration of all 		</a:t>
            </a:r>
            <a:r>
              <a:rPr lang="en-ZA" sz="2400" dirty="0" smtClean="0"/>
              <a:t>   components </a:t>
            </a:r>
            <a:r>
              <a:rPr lang="en-ZA" sz="2400" dirty="0"/>
              <a:t>and modules: Knowledge, Practical and </a:t>
            </a:r>
            <a:r>
              <a:rPr lang="en-ZA" sz="2400" dirty="0" smtClean="0"/>
              <a:t>Workplace,</a:t>
            </a:r>
          </a:p>
          <a:p>
            <a:pPr marL="0" indent="0">
              <a:buNone/>
            </a:pPr>
            <a:r>
              <a:rPr lang="en-ZA" sz="2400" dirty="0"/>
              <a:t> </a:t>
            </a:r>
            <a:r>
              <a:rPr lang="en-ZA" sz="2400" dirty="0" smtClean="0"/>
              <a:t>                      </a:t>
            </a:r>
            <a:r>
              <a:rPr lang="en-ZA" sz="2400" dirty="0"/>
              <a:t>but also of all Exit Level Outcomes</a:t>
            </a:r>
          </a:p>
          <a:p>
            <a:pPr marL="1882775" indent="-1882775">
              <a:buNone/>
            </a:pPr>
            <a:r>
              <a:rPr lang="en-ZA" sz="2400" b="1" dirty="0" err="1" smtClean="0"/>
              <a:t>SUMMATIVE</a:t>
            </a:r>
            <a:r>
              <a:rPr lang="en-ZA" sz="2400" dirty="0" err="1" smtClean="0"/>
              <a:t>:The</a:t>
            </a:r>
            <a:r>
              <a:rPr lang="en-ZA" sz="2400" dirty="0" smtClean="0"/>
              <a:t> </a:t>
            </a:r>
            <a:r>
              <a:rPr lang="en-ZA" sz="2400" dirty="0"/>
              <a:t>final assessment at the end (similar to ‘Board 		</a:t>
            </a:r>
            <a:r>
              <a:rPr lang="en-ZA" sz="2400" dirty="0" smtClean="0"/>
              <a:t>   exams</a:t>
            </a:r>
            <a:r>
              <a:rPr lang="en-ZA" sz="2400" dirty="0"/>
              <a:t>’ / the “Red Seal”) to prove competence</a:t>
            </a:r>
          </a:p>
          <a:p>
            <a:pPr marL="0" indent="0">
              <a:buNone/>
            </a:pPr>
            <a:r>
              <a:rPr lang="en-ZA" sz="2400" b="1" dirty="0" err="1" smtClean="0"/>
              <a:t>ASSESSMENT</a:t>
            </a:r>
            <a:r>
              <a:rPr lang="en-ZA" sz="2400" dirty="0" err="1" smtClean="0"/>
              <a:t>:The</a:t>
            </a:r>
            <a:r>
              <a:rPr lang="en-ZA" sz="2400" dirty="0" smtClean="0"/>
              <a:t> </a:t>
            </a:r>
            <a:r>
              <a:rPr lang="en-ZA" sz="2400" dirty="0"/>
              <a:t>most suitable form of assessment is decided upon 		</a:t>
            </a:r>
            <a:r>
              <a:rPr lang="en-ZA" sz="2400" dirty="0" smtClean="0"/>
              <a:t>           to </a:t>
            </a:r>
            <a:r>
              <a:rPr lang="en-ZA" sz="2400" dirty="0"/>
              <a:t>assess the learners’ </a:t>
            </a:r>
            <a:r>
              <a:rPr lang="en-ZA" sz="2400" u="sng" dirty="0"/>
              <a:t>capability</a:t>
            </a:r>
            <a:r>
              <a:rPr lang="en-ZA" sz="2400" dirty="0"/>
              <a:t> TO DO the job!!</a:t>
            </a:r>
            <a:endParaRPr lang="en-ZA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FP&amp;M SETA  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9177E-ED78-4BF5-8F9F-5FCF458F205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68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0186" y="274638"/>
            <a:ext cx="6392214" cy="1143000"/>
          </a:xfrm>
        </p:spPr>
        <p:txBody>
          <a:bodyPr/>
          <a:lstStyle/>
          <a:p>
            <a:r>
              <a:rPr lang="en-ZA" sz="3200" b="1" dirty="0">
                <a:solidFill>
                  <a:srgbClr val="00B0F0"/>
                </a:solidFill>
              </a:rPr>
              <a:t>Entrance to the EISA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9177E-ED78-4BF5-8F9F-5FCF458F205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4210240" y="4276025"/>
            <a:ext cx="1152174" cy="962889"/>
          </a:xfrm>
          <a:prstGeom prst="rightArrow">
            <a:avLst>
              <a:gd name="adj1" fmla="val 50000"/>
              <a:gd name="adj2" fmla="val 45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err="1" smtClean="0">
                <a:solidFill>
                  <a:srgbClr val="FF0000"/>
                </a:solidFill>
              </a:rPr>
              <a:t>SoR</a:t>
            </a:r>
            <a:endParaRPr lang="en-ZA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1750" y="5333556"/>
            <a:ext cx="4800600" cy="644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solidFill>
                  <a:srgbClr val="FF0000"/>
                </a:solidFill>
              </a:rPr>
              <a:t>Learner qualifies for EISA</a:t>
            </a:r>
            <a:endParaRPr lang="en-ZA" sz="2400" b="1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 rot="10800000" flipV="1">
            <a:off x="1216238" y="3346881"/>
            <a:ext cx="7521361" cy="83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ZA" sz="2000" b="1" dirty="0" smtClean="0">
                <a:solidFill>
                  <a:srgbClr val="FF0000"/>
                </a:solidFill>
              </a:rPr>
              <a:t>Competency in all three components is required</a:t>
            </a:r>
          </a:p>
          <a:p>
            <a:pPr marL="0" indent="0" algn="ctr">
              <a:buNone/>
            </a:pPr>
            <a:r>
              <a:rPr lang="en-ZA" sz="2000" b="1" dirty="0" smtClean="0">
                <a:solidFill>
                  <a:srgbClr val="FF0000"/>
                </a:solidFill>
              </a:rPr>
              <a:t> including FLC</a:t>
            </a:r>
            <a:endParaRPr lang="en-ZA" sz="2000" b="1" dirty="0">
              <a:solidFill>
                <a:srgbClr val="FF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5400000">
            <a:off x="1149003" y="1887769"/>
            <a:ext cx="1752603" cy="113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rgbClr val="FF0000"/>
                </a:solidFill>
              </a:rPr>
              <a:t>Knowledge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3992602" y="1927168"/>
            <a:ext cx="1699262" cy="10747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rgbClr val="FF0000"/>
                </a:solidFill>
              </a:rPr>
              <a:t>Practical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5400000">
            <a:off x="6749817" y="1957786"/>
            <a:ext cx="1752599" cy="10668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rgbClr val="FF0000"/>
                </a:solidFill>
              </a:rPr>
              <a:t>Workplace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FP&amp;M SETA  </a:t>
            </a:r>
          </a:p>
        </p:txBody>
      </p:sp>
    </p:spTree>
    <p:extLst>
      <p:ext uri="{BB962C8B-B14F-4D97-AF65-F5344CB8AC3E}">
        <p14:creationId xmlns:p14="http://schemas.microsoft.com/office/powerpoint/2010/main" val="5348230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2150</TotalTime>
  <Words>1092</Words>
  <Application>Microsoft Office PowerPoint</Application>
  <PresentationFormat>Widescreen</PresentationFormat>
  <Paragraphs>184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Default Design</vt:lpstr>
      <vt:lpstr>Office Theme</vt:lpstr>
      <vt:lpstr>PowerPoint Presentation</vt:lpstr>
      <vt:lpstr>Content</vt:lpstr>
      <vt:lpstr>                                                         QCTO’s VISION</vt:lpstr>
      <vt:lpstr>PowerPoint Presentation</vt:lpstr>
      <vt:lpstr>PowerPoint Presentation</vt:lpstr>
      <vt:lpstr>Occupational Standards</vt:lpstr>
      <vt:lpstr>How are these standards implemented?</vt:lpstr>
      <vt:lpstr>The final External Integrated Summative Assessment (EISA)</vt:lpstr>
      <vt:lpstr>Entrance to the EISA</vt:lpstr>
      <vt:lpstr>The AQP’s involvement </vt:lpstr>
      <vt:lpstr>                                               So – what’s new?</vt:lpstr>
      <vt:lpstr>Policies</vt:lpstr>
      <vt:lpstr>                             Approved AQPs</vt:lpstr>
      <vt:lpstr>                                                Action!</vt:lpstr>
      <vt:lpstr>                                       Thank you!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Lebogang Mabunda</dc:creator>
  <cp:lastModifiedBy>Johnny Modiba</cp:lastModifiedBy>
  <cp:revision>237</cp:revision>
  <cp:lastPrinted>2015-10-13T12:18:24Z</cp:lastPrinted>
  <dcterms:created xsi:type="dcterms:W3CDTF">2015-06-10T18:49:18Z</dcterms:created>
  <dcterms:modified xsi:type="dcterms:W3CDTF">2016-06-22T13:04:31Z</dcterms:modified>
</cp:coreProperties>
</file>